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84064"/>
  </p:normalViewPr>
  <p:slideViewPr>
    <p:cSldViewPr snapToGrid="0" snapToObjects="1">
      <p:cViewPr varScale="1">
        <p:scale>
          <a:sx n="80" d="100"/>
          <a:sy n="80" d="100"/>
        </p:scale>
        <p:origin x="-25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EF3A0E-01FE-E148-91BF-5B197DE82F98}" type="datetimeFigureOut">
              <a:rPr lang="en-US" smtClean="0"/>
              <a:t>5/27/19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D2445C-ADB3-474B-B82F-758EA0E1E605}" type="slidenum">
              <a:rPr lang="en-US" smtClean="0"/>
              <a:t>‹#›</a:t>
            </a:fld>
            <a:endParaRPr lang="en-US"/>
          </a:p>
        </p:txBody>
      </p:sp>
    </p:spTree>
    <p:extLst>
      <p:ext uri="{BB962C8B-B14F-4D97-AF65-F5344CB8AC3E}">
        <p14:creationId xmlns:p14="http://schemas.microsoft.com/office/powerpoint/2010/main" val="2983224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smtClean="0">
                <a:solidFill>
                  <a:schemeClr val="tx1"/>
                </a:solidFill>
                <a:effectLst/>
                <a:latin typeface="+mn-lt"/>
                <a:ea typeface="+mn-ea"/>
                <a:cs typeface="+mn-cs"/>
              </a:rPr>
              <a:t>LE PARDON :</a:t>
            </a:r>
            <a:r>
              <a:rPr lang="en-US" sz="1200" b="0" kern="1200" baseline="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La voie vers la résilience</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Debbie </a:t>
            </a:r>
            <a:r>
              <a:rPr lang="fr-FR" sz="1200" kern="1200" dirty="0" err="1" smtClean="0">
                <a:solidFill>
                  <a:schemeClr val="tx1"/>
                </a:solidFill>
                <a:effectLst/>
                <a:latin typeface="+mn-lt"/>
                <a:ea typeface="+mn-ea"/>
                <a:cs typeface="+mn-cs"/>
              </a:rPr>
              <a:t>Maloba</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Directrice des ministères de la femme et de l’enfance</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Division de l'Afrique centrale et orientale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1</a:t>
            </a:fld>
            <a:endParaRPr lang="en-US"/>
          </a:p>
        </p:txBody>
      </p:sp>
    </p:spTree>
    <p:extLst>
      <p:ext uri="{BB962C8B-B14F-4D97-AF65-F5344CB8AC3E}">
        <p14:creationId xmlns:p14="http://schemas.microsoft.com/office/powerpoint/2010/main" val="1092466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small" dirty="0" smtClean="0">
                <a:solidFill>
                  <a:schemeClr val="tx1"/>
                </a:solidFill>
                <a:effectLst/>
                <a:latin typeface="+mn-lt"/>
                <a:ea typeface="+mn-ea"/>
                <a:cs typeface="+mn-cs"/>
              </a:rPr>
              <a:t>CINQ ÉTAPES POUR ATTEINDRE LE PARDON</a:t>
            </a:r>
            <a:endParaRPr lang="en-US" dirty="0">
              <a:effectLst/>
            </a:endParaRPr>
          </a:p>
          <a:p>
            <a:r>
              <a:rPr lang="en-US" sz="1200" kern="1200" dirty="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Parfois, la douleur est si profonde que nous avons besoin du désir de pardonner. Ces cinq étapes contribueront à développer un cœur qui aime et qui pardonne.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10</a:t>
            </a:fld>
            <a:endParaRPr lang="en-US"/>
          </a:p>
        </p:txBody>
      </p:sp>
    </p:spTree>
    <p:extLst>
      <p:ext uri="{BB962C8B-B14F-4D97-AF65-F5344CB8AC3E}">
        <p14:creationId xmlns:p14="http://schemas.microsoft.com/office/powerpoint/2010/main" val="2552307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smtClean="0">
                <a:solidFill>
                  <a:schemeClr val="tx1"/>
                </a:solidFill>
                <a:effectLst/>
                <a:latin typeface="+mn-lt"/>
                <a:ea typeface="+mn-ea"/>
                <a:cs typeface="+mn-cs"/>
              </a:rPr>
              <a:t>Étape 1 : Reconnaître que nous-mêmes avons été totalement pardonnés par Dieu.</a:t>
            </a:r>
            <a:r>
              <a:rPr lang="fr-FR" sz="1200" kern="1200" dirty="0" smtClean="0">
                <a:solidFill>
                  <a:schemeClr val="tx1"/>
                </a:solidFill>
                <a:effectLst/>
                <a:latin typeface="+mn-lt"/>
                <a:ea typeface="+mn-ea"/>
                <a:cs typeface="+mn-cs"/>
              </a:rPr>
              <a:t>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Une fois que nous aurons compris la profondeur de notre péché et la distance qu’il a créée entre nous et Dieu, et que nous percevrons, en filigrane, le sacrifice qu’Il ​​a fait pour rétablir la communion avec nous, nous ne pourrons pas contenir la joie que son pardon nous procure. Si nous comprenons le pardon de Dieu envers nous, mais refusons de pardonner à ceux qui nous ont fait du tort, nous sommes comme l'esclave méchant et ingrat que Jésus a décrit dans Matthieu 18:23-34. Bien que son énorme dette ait été pardonnée, l'esclave a immédiatement exigé le remboursement d'une somme insignifiante que quelqu'un lui devait. Réaliser que Dieu nous a totalement pardonné une dette que nous ne pourrons jamais rembourser nous aide à comprendre l'importance de pardonner aux autres.</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11</a:t>
            </a:fld>
            <a:endParaRPr lang="en-US"/>
          </a:p>
        </p:txBody>
      </p:sp>
    </p:spTree>
    <p:extLst>
      <p:ext uri="{BB962C8B-B14F-4D97-AF65-F5344CB8AC3E}">
        <p14:creationId xmlns:p14="http://schemas.microsoft.com/office/powerpoint/2010/main" val="2723939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smtClean="0">
                <a:solidFill>
                  <a:schemeClr val="tx1"/>
                </a:solidFill>
                <a:effectLst/>
                <a:latin typeface="+mn-lt"/>
                <a:ea typeface="+mn-ea"/>
                <a:cs typeface="+mn-cs"/>
              </a:rPr>
              <a:t>Étape 2 : Libérer l’offenseur de la dette qu’il a (selon vous) envers vous. </a:t>
            </a:r>
          </a:p>
          <a:p>
            <a:endParaRPr lang="fr-FR" sz="1200" b="1"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Cela implique</a:t>
            </a:r>
            <a:r>
              <a:rPr lang="fr-FR" sz="1200" b="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de regrouper mentalement tous nos sentiments hostiles et de les soumettre à Christ. Nous pouvons accomplir cela en rencontrant en personne celui ou celle qui nous a fait du tort ou, si nécessaire, en utilisant une autre approche. Dans les cas où cette personne habite loin, est décédée ou est totalement inaccessible, il peut être nécessaire d'utiliser la méthode de la « substitution de la chaise ». Asseyez-vous face à une chaise vide en imaginant l'autre personne assise en face de vous. Ensuite, confessez votre ressentiment. Vous pouvez également utiliser cette technique lorsque vous souhaitez vous entraîner à confesser une mauvaise attitude avant de la tenter en personne.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12</a:t>
            </a:fld>
            <a:endParaRPr lang="en-US"/>
          </a:p>
        </p:txBody>
      </p:sp>
    </p:spTree>
    <p:extLst>
      <p:ext uri="{BB962C8B-B14F-4D97-AF65-F5344CB8AC3E}">
        <p14:creationId xmlns:p14="http://schemas.microsoft.com/office/powerpoint/2010/main" val="333371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smtClean="0">
                <a:solidFill>
                  <a:schemeClr val="tx1"/>
                </a:solidFill>
                <a:effectLst/>
                <a:latin typeface="+mn-lt"/>
                <a:ea typeface="+mn-ea"/>
                <a:cs typeface="+mn-cs"/>
              </a:rPr>
              <a:t>Étape 3 : Accepter les personnes telles qu'elles sont et les libérer de toute responsabilité de répondre à nos besoins.</a:t>
            </a:r>
            <a:r>
              <a:rPr lang="fr-FR" sz="1200" kern="1200" dirty="0" smtClean="0">
                <a:solidFill>
                  <a:schemeClr val="tx1"/>
                </a:solidFill>
                <a:effectLst/>
                <a:latin typeface="+mn-lt"/>
                <a:ea typeface="+mn-ea"/>
                <a:cs typeface="+mn-cs"/>
              </a:rPr>
              <a:t>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Nous connaissons tous quelqu'un qui blâme autrui pour leurs sentiments d'acceptation ou de rejet des autres. Vous êtes peut-être l’un deux. Certaines personnes peuvent gâcher votre journée ou l’embellir en fonction de l'attention qu'elles vous portent. C'est un trait commun chez ceux qui ne peuvent ou ne veulent pas pardonner. En revanche, lorsque nous désirons pardonner, nous dégageons les autres de toute responsabilité de répondre à nos besoins.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13</a:t>
            </a:fld>
            <a:endParaRPr lang="en-US"/>
          </a:p>
        </p:txBody>
      </p:sp>
    </p:spTree>
    <p:extLst>
      <p:ext uri="{BB962C8B-B14F-4D97-AF65-F5344CB8AC3E}">
        <p14:creationId xmlns:p14="http://schemas.microsoft.com/office/powerpoint/2010/main" val="1290207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smtClean="0">
                <a:solidFill>
                  <a:schemeClr val="tx1"/>
                </a:solidFill>
                <a:effectLst/>
                <a:latin typeface="+mn-lt"/>
                <a:ea typeface="+mn-ea"/>
                <a:cs typeface="+mn-cs"/>
              </a:rPr>
              <a:t>Étape 4 : Considérer ces situations comme des occasions</a:t>
            </a:r>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d'apprendre</a:t>
            </a:r>
            <a:r>
              <a:rPr lang="fr-FR" sz="1200" kern="1200" dirty="0" smtClean="0">
                <a:solidFill>
                  <a:schemeClr val="tx1"/>
                </a:solidFill>
                <a:effectLst/>
                <a:latin typeface="+mn-lt"/>
                <a:ea typeface="+mn-ea"/>
                <a:cs typeface="+mn-cs"/>
              </a:rPr>
              <a:t>.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 Seigneur utilise des situations et des personnes pour nous aider à mieux comprendre sa grâce. Joseph a certainement compris ce principe. Il a vu ses frères comme des instruments que Dieu a utilisés pour le placer dans une position qui lui permettrait de sauver sa famille pendant la famine. Ses frères craignaient ce qu'il pourrait faire pour se venger, mais il répondit : « </a:t>
            </a:r>
            <a:r>
              <a:rPr lang="en-US" sz="1200" kern="1200" dirty="0" err="1" smtClean="0">
                <a:solidFill>
                  <a:schemeClr val="tx1"/>
                </a:solidFill>
                <a:effectLst/>
                <a:latin typeface="+mn-lt"/>
                <a:ea typeface="+mn-ea"/>
                <a:cs typeface="+mn-cs"/>
              </a:rPr>
              <a:t>Vous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aviez</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médité</a:t>
            </a:r>
            <a:r>
              <a:rPr lang="en-US" sz="1200" kern="1200" dirty="0" smtClean="0">
                <a:solidFill>
                  <a:schemeClr val="tx1"/>
                </a:solidFill>
                <a:effectLst/>
                <a:latin typeface="+mn-lt"/>
                <a:ea typeface="+mn-ea"/>
                <a:cs typeface="+mn-cs"/>
              </a:rPr>
              <a:t> de me faire du mal: </a:t>
            </a:r>
            <a:r>
              <a:rPr lang="en-US" sz="1200" kern="1200" dirty="0" err="1" smtClean="0">
                <a:solidFill>
                  <a:schemeClr val="tx1"/>
                </a:solidFill>
                <a:effectLst/>
                <a:latin typeface="+mn-lt"/>
                <a:ea typeface="+mn-ea"/>
                <a:cs typeface="+mn-cs"/>
              </a:rPr>
              <a:t>Dieu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changé</a:t>
            </a:r>
            <a:r>
              <a:rPr lang="en-US" sz="1200" kern="1200" dirty="0" smtClean="0">
                <a:solidFill>
                  <a:schemeClr val="tx1"/>
                </a:solidFill>
                <a:effectLst/>
                <a:latin typeface="+mn-lt"/>
                <a:ea typeface="+mn-ea"/>
                <a:cs typeface="+mn-cs"/>
              </a:rPr>
              <a:t> en </a:t>
            </a:r>
            <a:r>
              <a:rPr lang="en-US" sz="1200" kern="1200" dirty="0" err="1" smtClean="0">
                <a:solidFill>
                  <a:schemeClr val="tx1"/>
                </a:solidFill>
                <a:effectLst/>
                <a:latin typeface="+mn-lt"/>
                <a:ea typeface="+mn-ea"/>
                <a:cs typeface="+mn-cs"/>
              </a:rPr>
              <a:t>bien</a:t>
            </a:r>
            <a:r>
              <a:rPr lang="en-US" sz="1200" kern="1200" dirty="0" smtClean="0">
                <a:solidFill>
                  <a:schemeClr val="tx1"/>
                </a:solidFill>
                <a:effectLst/>
                <a:latin typeface="+mn-lt"/>
                <a:ea typeface="+mn-ea"/>
                <a:cs typeface="+mn-cs"/>
              </a:rPr>
              <a:t>, pour </a:t>
            </a:r>
            <a:r>
              <a:rPr lang="en-US" sz="1200" kern="1200" dirty="0" err="1" smtClean="0">
                <a:solidFill>
                  <a:schemeClr val="tx1"/>
                </a:solidFill>
                <a:effectLst/>
                <a:latin typeface="+mn-lt"/>
                <a:ea typeface="+mn-ea"/>
                <a:cs typeface="+mn-cs"/>
              </a:rPr>
              <a:t>accomplir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ce</a:t>
            </a:r>
            <a:r>
              <a:rPr lang="en-US" sz="1200" kern="1200" dirty="0" smtClean="0">
                <a:solidFill>
                  <a:schemeClr val="tx1"/>
                </a:solidFill>
                <a:effectLst/>
                <a:latin typeface="+mn-lt"/>
                <a:ea typeface="+mn-ea"/>
                <a:cs typeface="+mn-cs"/>
              </a:rPr>
              <a:t> qui arrive </a:t>
            </a:r>
            <a:r>
              <a:rPr lang="en-US" sz="1200" kern="1200" dirty="0" err="1" smtClean="0">
                <a:solidFill>
                  <a:schemeClr val="tx1"/>
                </a:solidFill>
                <a:effectLst/>
                <a:latin typeface="+mn-lt"/>
                <a:ea typeface="+mn-ea"/>
                <a:cs typeface="+mn-cs"/>
              </a:rPr>
              <a:t>aujourd'hui</a:t>
            </a:r>
            <a:r>
              <a:rPr lang="en-US" sz="1200" kern="1200" dirty="0" smtClean="0">
                <a:solidFill>
                  <a:schemeClr val="tx1"/>
                </a:solidFill>
                <a:effectLst/>
                <a:latin typeface="+mn-lt"/>
                <a:ea typeface="+mn-ea"/>
                <a:cs typeface="+mn-cs"/>
              </a:rPr>
              <a:t>, pour </a:t>
            </a:r>
            <a:r>
              <a:rPr lang="en-US" sz="1200" kern="1200" dirty="0" err="1" smtClean="0">
                <a:solidFill>
                  <a:schemeClr val="tx1"/>
                </a:solidFill>
                <a:effectLst/>
                <a:latin typeface="+mn-lt"/>
                <a:ea typeface="+mn-ea"/>
                <a:cs typeface="+mn-cs"/>
              </a:rPr>
              <a:t>sauver</a:t>
            </a:r>
            <a:r>
              <a:rPr lang="en-US" sz="1200" kern="1200" dirty="0" smtClean="0">
                <a:solidFill>
                  <a:schemeClr val="tx1"/>
                </a:solidFill>
                <a:effectLst/>
                <a:latin typeface="+mn-lt"/>
                <a:ea typeface="+mn-ea"/>
                <a:cs typeface="+mn-cs"/>
              </a:rPr>
              <a:t> la vie </a:t>
            </a:r>
            <a:r>
              <a:rPr lang="en-US" sz="1200" kern="1200" dirty="0" err="1" smtClean="0">
                <a:solidFill>
                  <a:schemeClr val="tx1"/>
                </a:solidFill>
                <a:effectLst/>
                <a:latin typeface="+mn-lt"/>
                <a:ea typeface="+mn-ea"/>
                <a:cs typeface="+mn-cs"/>
              </a:rPr>
              <a:t>à</a:t>
            </a:r>
            <a:r>
              <a:rPr lang="en-US" sz="1200" kern="1200" dirty="0" smtClean="0">
                <a:solidFill>
                  <a:schemeClr val="tx1"/>
                </a:solidFill>
                <a:effectLst/>
                <a:latin typeface="+mn-lt"/>
                <a:ea typeface="+mn-ea"/>
                <a:cs typeface="+mn-cs"/>
              </a:rPr>
              <a:t> un </a:t>
            </a:r>
            <a:r>
              <a:rPr lang="en-US" sz="1200" kern="1200" dirty="0" err="1" smtClean="0">
                <a:solidFill>
                  <a:schemeClr val="tx1"/>
                </a:solidFill>
                <a:effectLst/>
                <a:latin typeface="+mn-lt"/>
                <a:ea typeface="+mn-ea"/>
                <a:cs typeface="+mn-cs"/>
              </a:rPr>
              <a:t>peuple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nombreux</a:t>
            </a:r>
            <a:r>
              <a:rPr lang="en-US" sz="1200"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 (Genèse 50:20). Quelle que soit notre douleur ou notre situation, nous ne pouvons pas nous permettre de conserver un esprit impitoyable. Nous devons nous lancer dans le processus de libération des autres de la dette que nous estimons nous devoir.</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14</a:t>
            </a:fld>
            <a:endParaRPr lang="en-US"/>
          </a:p>
        </p:txBody>
      </p:sp>
    </p:spTree>
    <p:extLst>
      <p:ext uri="{BB962C8B-B14F-4D97-AF65-F5344CB8AC3E}">
        <p14:creationId xmlns:p14="http://schemas.microsoft.com/office/powerpoint/2010/main" val="1450198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smtClean="0">
                <a:solidFill>
                  <a:schemeClr val="tx1"/>
                </a:solidFill>
                <a:effectLst/>
                <a:latin typeface="+mn-lt"/>
                <a:ea typeface="+mn-ea"/>
                <a:cs typeface="+mn-cs"/>
              </a:rPr>
              <a:t>Étape 5 : </a:t>
            </a:r>
            <a:r>
              <a:rPr lang="fr-FR" sz="1200" b="1" kern="1200" dirty="0" smtClean="0">
                <a:solidFill>
                  <a:schemeClr val="tx1"/>
                </a:solidFill>
                <a:effectLst/>
                <a:latin typeface="+mn-lt"/>
                <a:ea typeface="+mn-ea"/>
                <a:cs typeface="+mn-cs"/>
              </a:rPr>
              <a:t>Se réconcilier</a:t>
            </a:r>
            <a:r>
              <a:rPr lang="fr-FR"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Parce que Dieu « </a:t>
            </a:r>
            <a:r>
              <a:rPr lang="en-US" sz="1200" kern="1200" dirty="0" smtClean="0">
                <a:solidFill>
                  <a:schemeClr val="tx1"/>
                </a:solidFill>
                <a:effectLst/>
                <a:latin typeface="+mn-lt"/>
                <a:ea typeface="+mn-ea"/>
                <a:cs typeface="+mn-cs"/>
              </a:rPr>
              <a:t>nous a </a:t>
            </a:r>
            <a:r>
              <a:rPr lang="en-US" sz="1200" kern="1200" dirty="0" err="1" smtClean="0">
                <a:solidFill>
                  <a:schemeClr val="tx1"/>
                </a:solidFill>
                <a:effectLst/>
                <a:latin typeface="+mn-lt"/>
                <a:ea typeface="+mn-ea"/>
                <a:cs typeface="+mn-cs"/>
              </a:rPr>
              <a:t>réconciliés</a:t>
            </a:r>
            <a:r>
              <a:rPr lang="en-US" sz="1200" kern="1200" dirty="0" smtClean="0">
                <a:solidFill>
                  <a:schemeClr val="tx1"/>
                </a:solidFill>
                <a:effectLst/>
                <a:latin typeface="+mn-lt"/>
                <a:ea typeface="+mn-ea"/>
                <a:cs typeface="+mn-cs"/>
              </a:rPr>
              <a:t> avec </a:t>
            </a:r>
            <a:r>
              <a:rPr lang="en-US" sz="1200" kern="1200" dirty="0" err="1" smtClean="0">
                <a:solidFill>
                  <a:schemeClr val="tx1"/>
                </a:solidFill>
                <a:effectLst/>
                <a:latin typeface="+mn-lt"/>
                <a:ea typeface="+mn-ea"/>
                <a:cs typeface="+mn-cs"/>
              </a:rPr>
              <a:t>lui</a:t>
            </a:r>
            <a:r>
              <a:rPr lang="en-US" sz="1200" kern="1200" dirty="0" smtClean="0">
                <a:solidFill>
                  <a:schemeClr val="tx1"/>
                </a:solidFill>
                <a:effectLst/>
                <a:latin typeface="+mn-lt"/>
                <a:ea typeface="+mn-ea"/>
                <a:cs typeface="+mn-cs"/>
              </a:rPr>
              <a:t> par Christ, et nous a </a:t>
            </a:r>
            <a:r>
              <a:rPr lang="en-US" sz="1200" kern="1200" dirty="0" err="1" smtClean="0">
                <a:solidFill>
                  <a:schemeClr val="tx1"/>
                </a:solidFill>
                <a:effectLst/>
                <a:latin typeface="+mn-lt"/>
                <a:ea typeface="+mn-ea"/>
                <a:cs typeface="+mn-cs"/>
              </a:rPr>
              <a:t>donné</a:t>
            </a:r>
            <a:r>
              <a:rPr lang="en-US" sz="1200" kern="1200" dirty="0" smtClean="0">
                <a:solidFill>
                  <a:schemeClr val="tx1"/>
                </a:solidFill>
                <a:effectLst/>
                <a:latin typeface="+mn-lt"/>
                <a:ea typeface="+mn-ea"/>
                <a:cs typeface="+mn-cs"/>
              </a:rPr>
              <a:t> le </a:t>
            </a:r>
            <a:r>
              <a:rPr lang="en-US" sz="1200" kern="1200" dirty="0" err="1" smtClean="0">
                <a:solidFill>
                  <a:schemeClr val="tx1"/>
                </a:solidFill>
                <a:effectLst/>
                <a:latin typeface="+mn-lt"/>
                <a:ea typeface="+mn-ea"/>
                <a:cs typeface="+mn-cs"/>
              </a:rPr>
              <a:t>ministère</a:t>
            </a:r>
            <a:r>
              <a:rPr lang="en-US" sz="1200" kern="1200" dirty="0" smtClean="0">
                <a:solidFill>
                  <a:schemeClr val="tx1"/>
                </a:solidFill>
                <a:effectLst/>
                <a:latin typeface="+mn-lt"/>
                <a:ea typeface="+mn-ea"/>
                <a:cs typeface="+mn-cs"/>
              </a:rPr>
              <a:t> de la </a:t>
            </a:r>
            <a:r>
              <a:rPr lang="en-US" sz="1200" kern="1200" dirty="0" err="1" smtClean="0">
                <a:solidFill>
                  <a:schemeClr val="tx1"/>
                </a:solidFill>
                <a:effectLst/>
                <a:latin typeface="+mn-lt"/>
                <a:ea typeface="+mn-ea"/>
                <a:cs typeface="+mn-cs"/>
              </a:rPr>
              <a:t>réconciliation</a:t>
            </a:r>
            <a:r>
              <a:rPr lang="en-US" sz="1200"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 (2 Corinthiens 5:18), nous sommes appelés à faire notre part pour rétablir la communion avec ceux qui nous ont fait du mal. Nous pouvons tenter de rétablir le contact avec des amis, d'anciens collègues ou des membres de la famille éclatée. Pour commencer, demandez-lui l'occasion de présenter des excuses ou de dire à l’offenseur que vous le libérez de répondre à vos besoins et à vos attentes. Une fois que le pardon est complet, la réconciliation sera beaucoup plus facile.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15</a:t>
            </a:fld>
            <a:endParaRPr lang="en-US"/>
          </a:p>
        </p:txBody>
      </p:sp>
    </p:spTree>
    <p:extLst>
      <p:ext uri="{BB962C8B-B14F-4D97-AF65-F5344CB8AC3E}">
        <p14:creationId xmlns:p14="http://schemas.microsoft.com/office/powerpoint/2010/main" val="3165638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smtClean="0">
                <a:solidFill>
                  <a:schemeClr val="tx1"/>
                </a:solidFill>
                <a:effectLst/>
                <a:latin typeface="+mn-lt"/>
                <a:ea typeface="+mn-ea"/>
                <a:cs typeface="+mn-cs"/>
              </a:rPr>
              <a:t>QUATRE QUESTIONS SUR LE PARDON</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Parfois, nous luttons pour pardonner aux autres parce que nous nous interrogeons sur le pardon.</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16</a:t>
            </a:fld>
            <a:endParaRPr lang="en-US"/>
          </a:p>
        </p:txBody>
      </p:sp>
    </p:spTree>
    <p:extLst>
      <p:ext uri="{BB962C8B-B14F-4D97-AF65-F5344CB8AC3E}">
        <p14:creationId xmlns:p14="http://schemas.microsoft.com/office/powerpoint/2010/main" val="1914594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smtClean="0">
                <a:solidFill>
                  <a:schemeClr val="tx1"/>
                </a:solidFill>
                <a:effectLst/>
                <a:latin typeface="+mn-lt"/>
                <a:ea typeface="+mn-ea"/>
                <a:cs typeface="+mn-cs"/>
              </a:rPr>
              <a:t>Question 1 : Le pardon signifie-t-il que nous devrions considérer que le péché ou le délit est sans conséquence, qu'il n'est pas si grave et qu'il peut être ignoré ?</a:t>
            </a:r>
            <a:r>
              <a:rPr lang="fr-FR" sz="1200" kern="1200" dirty="0" smtClean="0">
                <a:solidFill>
                  <a:schemeClr val="tx1"/>
                </a:solidFill>
                <a:effectLst/>
                <a:latin typeface="+mn-lt"/>
                <a:ea typeface="+mn-ea"/>
                <a:cs typeface="+mn-cs"/>
              </a:rPr>
              <a:t>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Absolument pas !</a:t>
            </a:r>
          </a:p>
          <a:p>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Pardonner ne signifie pas approuver les paroles ou les actes de l’offenseur mais cela signifie plutôt abandonner notre désir de demander réparation et de crier vengeance. C'est abandonner à Dieu notre « droit » de juger l’offenseur. C'est se rappeler le pardon extraordinaire de Dieu. C’est reconnaître que ce pardon de Dieu ne signifie pas qu’Il approuve ce que nous avons fait — parce que notre péché Lui cause de véritables blessures — mais c'est réaliser que Dieu lui-même a choisi de renoncer à son droit de vengeance car il a hâte d'être réconcilié avec nous.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17</a:t>
            </a:fld>
            <a:endParaRPr lang="en-US"/>
          </a:p>
        </p:txBody>
      </p:sp>
    </p:spTree>
    <p:extLst>
      <p:ext uri="{BB962C8B-B14F-4D97-AF65-F5344CB8AC3E}">
        <p14:creationId xmlns:p14="http://schemas.microsoft.com/office/powerpoint/2010/main" val="2483083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smtClean="0">
                <a:solidFill>
                  <a:schemeClr val="tx1"/>
                </a:solidFill>
                <a:effectLst/>
                <a:latin typeface="+mn-lt"/>
                <a:ea typeface="+mn-ea"/>
                <a:cs typeface="+mn-cs"/>
              </a:rPr>
              <a:t>Question 2 : Le pardon signifie-t-il qu'il n'y aura pas de conséquences ou de punition pour les actes répréhensibles ?</a:t>
            </a:r>
            <a:r>
              <a:rPr lang="fr-FR" sz="1200" kern="1200" dirty="0" smtClean="0">
                <a:solidFill>
                  <a:schemeClr val="tx1"/>
                </a:solidFill>
                <a:effectLst/>
                <a:latin typeface="+mn-lt"/>
                <a:ea typeface="+mn-ea"/>
                <a:cs typeface="+mn-cs"/>
              </a:rPr>
              <a:t>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Absolument pas !</a:t>
            </a:r>
          </a:p>
          <a:p>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Enfreindre la loi de Dieu implique en récolter les conséquences. Quand Adam et Ève ont péché en mangeant du fruit de l’arbre défendu, nous ne voyons pas un Créateur en colère tapant du pied dans le jardin pour se venger et cherchant à les détruire. Il les a approchés avec douceur en disant : « Où êtes-vous ?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6D2445C-ADB3-474B-B82F-758EA0E1E605}" type="slidenum">
              <a:rPr lang="en-US" smtClean="0"/>
              <a:t>18</a:t>
            </a:fld>
            <a:endParaRPr lang="en-US"/>
          </a:p>
        </p:txBody>
      </p:sp>
    </p:spTree>
    <p:extLst>
      <p:ext uri="{BB962C8B-B14F-4D97-AF65-F5344CB8AC3E}">
        <p14:creationId xmlns:p14="http://schemas.microsoft.com/office/powerpoint/2010/main" val="4239034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Le pardon ne signifie pas que nous excusons les actes et les comportements des autres. Nous ne les laissons pas s’en aller librement en évitant les conséquences mais nous abandonnons la colère et les ressentiments que nous avons dans nos cœurs. Cela ne se fait ni facilement ni rapidement en nous, dans ce monde naturel où règnent vengeance et destruction. Néanmoins nos cœurs et nos esprits peuvent changer grâce au pardon de notre Rédempteur.</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19</a:t>
            </a:fld>
            <a:endParaRPr lang="en-US"/>
          </a:p>
        </p:txBody>
      </p:sp>
    </p:spTree>
    <p:extLst>
      <p:ext uri="{BB962C8B-B14F-4D97-AF65-F5344CB8AC3E}">
        <p14:creationId xmlns:p14="http://schemas.microsoft.com/office/powerpoint/2010/main" val="3095975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smtClean="0">
                <a:solidFill>
                  <a:schemeClr val="tx1"/>
                </a:solidFill>
                <a:effectLst/>
                <a:latin typeface="+mn-lt"/>
                <a:ea typeface="+mn-ea"/>
                <a:cs typeface="+mn-cs"/>
              </a:rPr>
              <a:t>Lecture biblique : </a:t>
            </a:r>
          </a:p>
          <a:p>
            <a:r>
              <a:rPr lang="fr-FR" sz="1200" kern="1200" dirty="0" smtClean="0">
                <a:solidFill>
                  <a:schemeClr val="tx1"/>
                </a:solidFill>
                <a:effectLst/>
                <a:latin typeface="+mn-lt"/>
                <a:ea typeface="+mn-ea"/>
                <a:cs typeface="+mn-cs"/>
              </a:rPr>
              <a:t>Éphésiens 4:32</a:t>
            </a:r>
            <a:endParaRPr lang="en-US" sz="1200" kern="1200" dirty="0" smtClean="0">
              <a:solidFill>
                <a:schemeClr val="tx1"/>
              </a:solidFill>
              <a:effectLst/>
              <a:latin typeface="+mn-lt"/>
              <a:ea typeface="+mn-ea"/>
              <a:cs typeface="+mn-cs"/>
            </a:endParaRPr>
          </a:p>
          <a:p>
            <a:r>
              <a:rPr lang="fr-FR"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Soyez</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bons</a:t>
            </a:r>
            <a:r>
              <a:rPr lang="en-US" sz="1200" i="1" kern="1200" dirty="0" smtClean="0">
                <a:solidFill>
                  <a:schemeClr val="tx1"/>
                </a:solidFill>
                <a:effectLst/>
                <a:latin typeface="+mn-lt"/>
                <a:ea typeface="+mn-ea"/>
                <a:cs typeface="+mn-cs"/>
              </a:rPr>
              <a:t> les </a:t>
            </a:r>
            <a:r>
              <a:rPr lang="en-US" sz="1200" i="1" kern="1200" dirty="0" err="1" smtClean="0">
                <a:solidFill>
                  <a:schemeClr val="tx1"/>
                </a:solidFill>
                <a:effectLst/>
                <a:latin typeface="+mn-lt"/>
                <a:ea typeface="+mn-ea"/>
                <a:cs typeface="+mn-cs"/>
              </a:rPr>
              <a:t>uns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envers</a:t>
            </a:r>
            <a:r>
              <a:rPr lang="en-US" sz="1200" i="1" kern="1200" dirty="0" smtClean="0">
                <a:solidFill>
                  <a:schemeClr val="tx1"/>
                </a:solidFill>
                <a:effectLst/>
                <a:latin typeface="+mn-lt"/>
                <a:ea typeface="+mn-ea"/>
                <a:cs typeface="+mn-cs"/>
              </a:rPr>
              <a:t> les </a:t>
            </a:r>
            <a:r>
              <a:rPr lang="en-US" sz="1200" i="1" kern="1200" dirty="0" err="1" smtClean="0">
                <a:solidFill>
                  <a:schemeClr val="tx1"/>
                </a:solidFill>
                <a:effectLst/>
                <a:latin typeface="+mn-lt"/>
                <a:ea typeface="+mn-ea"/>
                <a:cs typeface="+mn-cs"/>
              </a:rPr>
              <a:t>autres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compatissants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vous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pardonnant</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réciproquement</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comme</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Dieu</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vous</a:t>
            </a:r>
            <a:r>
              <a:rPr lang="en-US" sz="1200" i="1" kern="1200" dirty="0" smtClean="0">
                <a:solidFill>
                  <a:schemeClr val="tx1"/>
                </a:solidFill>
                <a:effectLst/>
                <a:latin typeface="+mn-lt"/>
                <a:ea typeface="+mn-ea"/>
                <a:cs typeface="+mn-cs"/>
              </a:rPr>
              <a:t> a </a:t>
            </a:r>
            <a:r>
              <a:rPr lang="en-US" sz="1200" i="1" kern="1200" dirty="0" err="1" smtClean="0">
                <a:solidFill>
                  <a:schemeClr val="tx1"/>
                </a:solidFill>
                <a:effectLst/>
                <a:latin typeface="+mn-lt"/>
                <a:ea typeface="+mn-ea"/>
                <a:cs typeface="+mn-cs"/>
              </a:rPr>
              <a:t>pardonné</a:t>
            </a:r>
            <a:r>
              <a:rPr lang="en-US" sz="1200" i="1" kern="1200" dirty="0" smtClean="0">
                <a:solidFill>
                  <a:schemeClr val="tx1"/>
                </a:solidFill>
                <a:effectLst/>
                <a:latin typeface="+mn-lt"/>
                <a:ea typeface="+mn-ea"/>
                <a:cs typeface="+mn-cs"/>
              </a:rPr>
              <a:t> en Christ. »</a:t>
            </a:r>
            <a:endParaRPr lang="en-US" sz="1200" kern="1200" dirty="0" smtClean="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2</a:t>
            </a:fld>
            <a:endParaRPr lang="en-US"/>
          </a:p>
        </p:txBody>
      </p:sp>
    </p:spTree>
    <p:extLst>
      <p:ext uri="{BB962C8B-B14F-4D97-AF65-F5344CB8AC3E}">
        <p14:creationId xmlns:p14="http://schemas.microsoft.com/office/powerpoint/2010/main" val="3992343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smtClean="0">
                <a:solidFill>
                  <a:schemeClr val="tx1"/>
                </a:solidFill>
                <a:effectLst/>
                <a:latin typeface="+mn-lt"/>
                <a:ea typeface="+mn-ea"/>
                <a:cs typeface="+mn-cs"/>
              </a:rPr>
              <a:t>Question 3 : Sommes-nous censés pardonner aux gens même s’ils ne le demandent pas ?</a:t>
            </a:r>
            <a:r>
              <a:rPr lang="fr-FR" sz="1200" kern="1200" dirty="0" smtClean="0">
                <a:solidFill>
                  <a:schemeClr val="tx1"/>
                </a:solidFill>
                <a:effectLst/>
                <a:latin typeface="+mn-lt"/>
                <a:ea typeface="+mn-ea"/>
                <a:cs typeface="+mn-cs"/>
              </a:rPr>
              <a:t>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Absolument !</a:t>
            </a:r>
          </a:p>
          <a:p>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Alors qu'il était cloué à la croix, Jésus a regardé ses bourreaux qui abusaient de lui et a dit : « </a:t>
            </a:r>
            <a:r>
              <a:rPr lang="en-US" sz="1200" kern="1200" dirty="0" err="1" smtClean="0">
                <a:solidFill>
                  <a:schemeClr val="tx1"/>
                </a:solidFill>
                <a:effectLst/>
                <a:latin typeface="+mn-lt"/>
                <a:ea typeface="+mn-ea"/>
                <a:cs typeface="+mn-cs"/>
              </a:rPr>
              <a:t>Père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pardonne-leur</a:t>
            </a:r>
            <a:r>
              <a:rPr lang="en-US" sz="1200" kern="1200" dirty="0" smtClean="0">
                <a:solidFill>
                  <a:schemeClr val="tx1"/>
                </a:solidFill>
                <a:effectLst/>
                <a:latin typeface="+mn-lt"/>
                <a:ea typeface="+mn-ea"/>
                <a:cs typeface="+mn-cs"/>
              </a:rPr>
              <a:t>, car </a:t>
            </a:r>
            <a:r>
              <a:rPr lang="en-US" sz="1200" kern="1200" dirty="0" err="1" smtClean="0">
                <a:solidFill>
                  <a:schemeClr val="tx1"/>
                </a:solidFill>
                <a:effectLst/>
                <a:latin typeface="+mn-lt"/>
                <a:ea typeface="+mn-ea"/>
                <a:cs typeface="+mn-cs"/>
              </a:rPr>
              <a:t>ils</a:t>
            </a:r>
            <a:r>
              <a:rPr lang="en-US" sz="1200" kern="1200" dirty="0" smtClean="0">
                <a:solidFill>
                  <a:schemeClr val="tx1"/>
                </a:solidFill>
                <a:effectLst/>
                <a:latin typeface="+mn-lt"/>
                <a:ea typeface="+mn-ea"/>
                <a:cs typeface="+mn-cs"/>
              </a:rPr>
              <a:t> ne </a:t>
            </a:r>
            <a:r>
              <a:rPr lang="en-US" sz="1200" kern="1200" dirty="0" err="1" smtClean="0">
                <a:solidFill>
                  <a:schemeClr val="tx1"/>
                </a:solidFill>
                <a:effectLst/>
                <a:latin typeface="+mn-lt"/>
                <a:ea typeface="+mn-ea"/>
                <a:cs typeface="+mn-cs"/>
              </a:rPr>
              <a:t>savent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qu'ils</a:t>
            </a:r>
            <a:r>
              <a:rPr lang="en-US" sz="1200" kern="1200" dirty="0" smtClean="0">
                <a:solidFill>
                  <a:schemeClr val="tx1"/>
                </a:solidFill>
                <a:effectLst/>
                <a:latin typeface="+mn-lt"/>
                <a:ea typeface="+mn-ea"/>
                <a:cs typeface="+mn-cs"/>
              </a:rPr>
              <a:t> font. </a:t>
            </a:r>
            <a:r>
              <a:rPr lang="fr-FR" sz="1200" kern="1200" dirty="0" smtClean="0">
                <a:solidFill>
                  <a:schemeClr val="tx1"/>
                </a:solidFill>
                <a:effectLst/>
                <a:latin typeface="+mn-lt"/>
                <a:ea typeface="+mn-ea"/>
                <a:cs typeface="+mn-cs"/>
              </a:rPr>
              <a:t>» (Luc 23:34). Jésus a pardonné aux soldats romains qui l'ont cloué à la croix. Il a pardonné au disciple qui l'a laissé tomber. Il a pardonné aux chefs religieux dont le verdict injuste l'avait condamné à une mort qu’il ne méritait pas. Il a pardonné à tous ceux qui étaient réunis ce jour-là, avant que quiconque le demande. Donc, oui, nous devons apprendre à pardonner aux gens avant qu'ils ne le demandent.</a:t>
            </a:r>
            <a:endParaRPr lang="en-US"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La vérité sur le pardon, qu’il soit demandé ou pas, est que si nous ne pardonnons pas, nous continuons à empoisonner nos cœurs et nos vies avec du ressentiment et une amertume qui iront croissants. Une autre raison impérieuse qui pousse à pardonner aux autres avant qu’ils ne le demandent est que parfois, notre acte de pardon les conduit à la repentance. C’est le cas de ce jeune homme qui a été pardonné par celle qu’il avait pourtant presque tuée.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20</a:t>
            </a:fld>
            <a:endParaRPr lang="en-US"/>
          </a:p>
        </p:txBody>
      </p:sp>
    </p:spTree>
    <p:extLst>
      <p:ext uri="{BB962C8B-B14F-4D97-AF65-F5344CB8AC3E}">
        <p14:creationId xmlns:p14="http://schemas.microsoft.com/office/powerpoint/2010/main" val="107975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Sur la croix, Jésus a intercédé pour tous ses accusateurs, agresseurs et déserteurs, et un centurion romain se tenant à proximité a entendu sa prière désintéressée. Étonné par l'activité surnaturelle entourant la crucifixion et par l'esprit surnaturel de tendresse et de pardon en Jésus de Nazareth, le centurion s'est exclamé : « </a:t>
            </a:r>
            <a:r>
              <a:rPr lang="en-US" sz="1200" kern="1200" dirty="0" err="1" smtClean="0">
                <a:solidFill>
                  <a:schemeClr val="tx1"/>
                </a:solidFill>
                <a:effectLst/>
                <a:latin typeface="+mn-lt"/>
                <a:ea typeface="+mn-ea"/>
                <a:cs typeface="+mn-cs"/>
              </a:rPr>
              <a:t>Cet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homme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était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vraiment</a:t>
            </a:r>
            <a:r>
              <a:rPr lang="en-US" sz="1200" kern="1200" dirty="0" smtClean="0">
                <a:solidFill>
                  <a:schemeClr val="tx1"/>
                </a:solidFill>
                <a:effectLst/>
                <a:latin typeface="+mn-lt"/>
                <a:ea typeface="+mn-ea"/>
                <a:cs typeface="+mn-cs"/>
              </a:rPr>
              <a:t> le </a:t>
            </a:r>
            <a:r>
              <a:rPr lang="en-US" sz="1200" kern="1200" dirty="0" err="1" smtClean="0">
                <a:solidFill>
                  <a:schemeClr val="tx1"/>
                </a:solidFill>
                <a:effectLst/>
                <a:latin typeface="+mn-lt"/>
                <a:ea typeface="+mn-ea"/>
                <a:cs typeface="+mn-cs"/>
              </a:rPr>
              <a:t>Fils</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Dieu</a:t>
            </a:r>
            <a:r>
              <a:rPr lang="en-US" sz="1200"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 (Marc 15:39, BDS). </a:t>
            </a:r>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21</a:t>
            </a:fld>
            <a:endParaRPr lang="en-US"/>
          </a:p>
        </p:txBody>
      </p:sp>
    </p:spTree>
    <p:extLst>
      <p:ext uri="{BB962C8B-B14F-4D97-AF65-F5344CB8AC3E}">
        <p14:creationId xmlns:p14="http://schemas.microsoft.com/office/powerpoint/2010/main" val="4234450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smtClean="0">
                <a:solidFill>
                  <a:schemeClr val="tx1"/>
                </a:solidFill>
                <a:effectLst/>
                <a:latin typeface="+mn-lt"/>
                <a:ea typeface="+mn-ea"/>
                <a:cs typeface="+mn-cs"/>
              </a:rPr>
              <a:t>Question 5 : Comment pouvons-nous pardonner à nos ennemis ?</a:t>
            </a:r>
            <a:r>
              <a:rPr lang="fr-FR" sz="1200" kern="1200" dirty="0" smtClean="0">
                <a:solidFill>
                  <a:schemeClr val="tx1"/>
                </a:solidFill>
                <a:effectLst/>
                <a:latin typeface="+mn-lt"/>
                <a:ea typeface="+mn-ea"/>
                <a:cs typeface="+mn-cs"/>
              </a:rPr>
              <a:t>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Comme Jésus Christ !</a:t>
            </a:r>
          </a:p>
          <a:p>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Nous devrions faire grâce et aimer la personne qui nous a offensés ou blessés. Jésus nous enseigne ce principe dans le Sermon sur la montagne : « </a:t>
            </a:r>
            <a:r>
              <a:rPr lang="en-US" sz="1200" kern="1200" dirty="0" err="1" smtClean="0">
                <a:solidFill>
                  <a:schemeClr val="tx1"/>
                </a:solidFill>
                <a:effectLst/>
                <a:latin typeface="+mn-lt"/>
                <a:ea typeface="+mn-ea"/>
                <a:cs typeface="+mn-cs"/>
              </a:rPr>
              <a:t>Aimez</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ennemis</a:t>
            </a:r>
            <a:r>
              <a:rPr lang="en-US" sz="1200" kern="1200" dirty="0" smtClean="0">
                <a:solidFill>
                  <a:schemeClr val="tx1"/>
                </a:solidFill>
                <a:effectLst/>
                <a:latin typeface="+mn-lt"/>
                <a:ea typeface="+mn-ea"/>
                <a:cs typeface="+mn-cs"/>
              </a:rPr>
              <a:t> et </a:t>
            </a:r>
            <a:r>
              <a:rPr lang="en-US" sz="1200" kern="1200" dirty="0" err="1" smtClean="0">
                <a:solidFill>
                  <a:schemeClr val="tx1"/>
                </a:solidFill>
                <a:effectLst/>
                <a:latin typeface="+mn-lt"/>
                <a:ea typeface="+mn-ea"/>
                <a:cs typeface="+mn-cs"/>
              </a:rPr>
              <a:t>priez</a:t>
            </a:r>
            <a:r>
              <a:rPr lang="en-US" sz="1200" kern="1200" dirty="0" smtClean="0">
                <a:solidFill>
                  <a:schemeClr val="tx1"/>
                </a:solidFill>
                <a:effectLst/>
                <a:latin typeface="+mn-lt"/>
                <a:ea typeface="+mn-ea"/>
                <a:cs typeface="+mn-cs"/>
              </a:rPr>
              <a:t> pour </a:t>
            </a:r>
            <a:r>
              <a:rPr lang="en-US" sz="1200" kern="1200" dirty="0" err="1" smtClean="0">
                <a:solidFill>
                  <a:schemeClr val="tx1"/>
                </a:solidFill>
                <a:effectLst/>
                <a:latin typeface="+mn-lt"/>
                <a:ea typeface="+mn-ea"/>
                <a:cs typeface="+mn-cs"/>
              </a:rPr>
              <a:t>ceux</a:t>
            </a:r>
            <a:r>
              <a:rPr lang="en-US" sz="1200" kern="1200" dirty="0" smtClean="0">
                <a:solidFill>
                  <a:schemeClr val="tx1"/>
                </a:solidFill>
                <a:effectLst/>
                <a:latin typeface="+mn-lt"/>
                <a:ea typeface="+mn-ea"/>
                <a:cs typeface="+mn-cs"/>
              </a:rPr>
              <a:t> qui </a:t>
            </a:r>
            <a:r>
              <a:rPr lang="en-US" sz="1200" kern="1200" dirty="0" err="1" smtClean="0">
                <a:solidFill>
                  <a:schemeClr val="tx1"/>
                </a:solidFill>
                <a:effectLst/>
                <a:latin typeface="+mn-lt"/>
                <a:ea typeface="+mn-ea"/>
                <a:cs typeface="+mn-cs"/>
              </a:rPr>
              <a:t>vous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persécutent</a:t>
            </a:r>
            <a:r>
              <a:rPr lang="en-US" sz="1200"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 (Matthieu 5:44, BDS). L'apôtre Paul nous conseille : « </a:t>
            </a:r>
            <a:r>
              <a:rPr lang="en-US" sz="1200" kern="1200" dirty="0" smtClean="0">
                <a:solidFill>
                  <a:schemeClr val="tx1"/>
                </a:solidFill>
                <a:effectLst/>
                <a:latin typeface="+mn-lt"/>
                <a:ea typeface="+mn-ea"/>
                <a:cs typeface="+mn-cs"/>
              </a:rPr>
              <a:t>Ne </a:t>
            </a:r>
            <a:r>
              <a:rPr lang="en-US" sz="1200" kern="1200" dirty="0" err="1" smtClean="0">
                <a:solidFill>
                  <a:schemeClr val="tx1"/>
                </a:solidFill>
                <a:effectLst/>
                <a:latin typeface="+mn-lt"/>
                <a:ea typeface="+mn-ea"/>
                <a:cs typeface="+mn-cs"/>
              </a:rPr>
              <a:t>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laisse</a:t>
            </a:r>
            <a:r>
              <a:rPr lang="en-US" sz="1200" kern="1200" dirty="0" smtClean="0">
                <a:solidFill>
                  <a:schemeClr val="tx1"/>
                </a:solidFill>
                <a:effectLst/>
                <a:latin typeface="+mn-lt"/>
                <a:ea typeface="+mn-ea"/>
                <a:cs typeface="+mn-cs"/>
              </a:rPr>
              <a:t> pas </a:t>
            </a:r>
            <a:r>
              <a:rPr lang="en-US" sz="1200" kern="1200" dirty="0" err="1" smtClean="0">
                <a:solidFill>
                  <a:schemeClr val="tx1"/>
                </a:solidFill>
                <a:effectLst/>
                <a:latin typeface="+mn-lt"/>
                <a:ea typeface="+mn-ea"/>
                <a:cs typeface="+mn-cs"/>
              </a:rPr>
              <a:t>vaincre</a:t>
            </a:r>
            <a:r>
              <a:rPr lang="en-US" sz="1200" kern="1200" dirty="0" smtClean="0">
                <a:solidFill>
                  <a:schemeClr val="tx1"/>
                </a:solidFill>
                <a:effectLst/>
                <a:latin typeface="+mn-lt"/>
                <a:ea typeface="+mn-ea"/>
                <a:cs typeface="+mn-cs"/>
              </a:rPr>
              <a:t> par le mal, </a:t>
            </a:r>
            <a:r>
              <a:rPr lang="en-US" sz="1200" kern="1200" dirty="0" err="1" smtClean="0">
                <a:solidFill>
                  <a:schemeClr val="tx1"/>
                </a:solidFill>
                <a:effectLst/>
                <a:latin typeface="+mn-lt"/>
                <a:ea typeface="+mn-ea"/>
                <a:cs typeface="+mn-cs"/>
              </a:rPr>
              <a:t>mais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surmonte</a:t>
            </a:r>
            <a:r>
              <a:rPr lang="en-US" sz="1200" kern="1200" dirty="0" smtClean="0">
                <a:solidFill>
                  <a:schemeClr val="tx1"/>
                </a:solidFill>
                <a:effectLst/>
                <a:latin typeface="+mn-lt"/>
                <a:ea typeface="+mn-ea"/>
                <a:cs typeface="+mn-cs"/>
              </a:rPr>
              <a:t> le mal par le </a:t>
            </a:r>
            <a:r>
              <a:rPr lang="en-US" sz="1200" kern="1200" dirty="0" err="1" smtClean="0">
                <a:solidFill>
                  <a:schemeClr val="tx1"/>
                </a:solidFill>
                <a:effectLst/>
                <a:latin typeface="+mn-lt"/>
                <a:ea typeface="+mn-ea"/>
                <a:cs typeface="+mn-cs"/>
              </a:rPr>
              <a:t>bien</a:t>
            </a:r>
            <a:r>
              <a:rPr lang="en-US" sz="1200"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 (Romains 12:21).</a:t>
            </a:r>
            <a:endParaRPr lang="en-US"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Face à des situations apparemment impossibles, Jésus déclare : « </a:t>
            </a:r>
            <a:r>
              <a:rPr lang="en-US" sz="1200" kern="1200" dirty="0" smtClean="0">
                <a:solidFill>
                  <a:schemeClr val="tx1"/>
                </a:solidFill>
                <a:effectLst/>
                <a:latin typeface="+mn-lt"/>
                <a:ea typeface="+mn-ea"/>
                <a:cs typeface="+mn-cs"/>
              </a:rPr>
              <a:t>Aux </a:t>
            </a:r>
            <a:r>
              <a:rPr lang="en-US" sz="1200" kern="1200" dirty="0" err="1" smtClean="0">
                <a:solidFill>
                  <a:schemeClr val="tx1"/>
                </a:solidFill>
                <a:effectLst/>
                <a:latin typeface="+mn-lt"/>
                <a:ea typeface="+mn-ea"/>
                <a:cs typeface="+mn-cs"/>
              </a:rPr>
              <a:t>hommes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cela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est</a:t>
            </a:r>
            <a:r>
              <a:rPr lang="en-US" sz="1200" kern="1200" dirty="0" smtClean="0">
                <a:solidFill>
                  <a:schemeClr val="tx1"/>
                </a:solidFill>
                <a:effectLst/>
                <a:latin typeface="+mn-lt"/>
                <a:ea typeface="+mn-ea"/>
                <a:cs typeface="+mn-cs"/>
              </a:rPr>
              <a:t> impossible, </a:t>
            </a:r>
            <a:r>
              <a:rPr lang="en-US" sz="1200" kern="1200" dirty="0" err="1" smtClean="0">
                <a:solidFill>
                  <a:schemeClr val="tx1"/>
                </a:solidFill>
                <a:effectLst/>
                <a:latin typeface="+mn-lt"/>
                <a:ea typeface="+mn-ea"/>
                <a:cs typeface="+mn-cs"/>
              </a:rPr>
              <a:t>mais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Dieu</a:t>
            </a:r>
            <a:r>
              <a:rPr lang="en-US" sz="1200" kern="1200" dirty="0" smtClean="0">
                <a:solidFill>
                  <a:schemeClr val="tx1"/>
                </a:solidFill>
                <a:effectLst/>
                <a:latin typeface="+mn-lt"/>
                <a:ea typeface="+mn-ea"/>
                <a:cs typeface="+mn-cs"/>
              </a:rPr>
              <a:t> tout </a:t>
            </a:r>
            <a:r>
              <a:rPr lang="en-US" sz="1200" kern="1200" dirty="0" err="1" smtClean="0">
                <a:solidFill>
                  <a:schemeClr val="tx1"/>
                </a:solidFill>
                <a:effectLst/>
                <a:latin typeface="+mn-lt"/>
                <a:ea typeface="+mn-ea"/>
                <a:cs typeface="+mn-cs"/>
              </a:rPr>
              <a:t>est</a:t>
            </a:r>
            <a:r>
              <a:rPr lang="en-US" sz="1200" kern="1200" dirty="0" smtClean="0">
                <a:solidFill>
                  <a:schemeClr val="tx1"/>
                </a:solidFill>
                <a:effectLst/>
                <a:latin typeface="+mn-lt"/>
                <a:ea typeface="+mn-ea"/>
                <a:cs typeface="+mn-cs"/>
              </a:rPr>
              <a:t> possible. </a:t>
            </a:r>
            <a:r>
              <a:rPr lang="fr-FR" sz="1200" kern="1200" dirty="0" smtClean="0">
                <a:solidFill>
                  <a:schemeClr val="tx1"/>
                </a:solidFill>
                <a:effectLst/>
                <a:latin typeface="+mn-lt"/>
                <a:ea typeface="+mn-ea"/>
                <a:cs typeface="+mn-cs"/>
              </a:rPr>
              <a:t>» (Matthieu 19:26). L'apôtre Paul écrit : « </a:t>
            </a:r>
            <a:r>
              <a:rPr lang="en-US" sz="1200" kern="1200" dirty="0" smtClean="0">
                <a:solidFill>
                  <a:schemeClr val="tx1"/>
                </a:solidFill>
                <a:effectLst/>
                <a:latin typeface="+mn-lt"/>
                <a:ea typeface="+mn-ea"/>
                <a:cs typeface="+mn-cs"/>
              </a:rPr>
              <a:t>Je </a:t>
            </a:r>
            <a:r>
              <a:rPr lang="en-US" sz="1200" kern="1200" dirty="0" err="1" smtClean="0">
                <a:solidFill>
                  <a:schemeClr val="tx1"/>
                </a:solidFill>
                <a:effectLst/>
                <a:latin typeface="+mn-lt"/>
                <a:ea typeface="+mn-ea"/>
                <a:cs typeface="+mn-cs"/>
              </a:rPr>
              <a:t>puis</a:t>
            </a:r>
            <a:r>
              <a:rPr lang="en-US" sz="1200" kern="1200" dirty="0" smtClean="0">
                <a:solidFill>
                  <a:schemeClr val="tx1"/>
                </a:solidFill>
                <a:effectLst/>
                <a:latin typeface="+mn-lt"/>
                <a:ea typeface="+mn-ea"/>
                <a:cs typeface="+mn-cs"/>
              </a:rPr>
              <a:t> tout par </a:t>
            </a:r>
            <a:r>
              <a:rPr lang="en-US" sz="1200" kern="1200" dirty="0" err="1" smtClean="0">
                <a:solidFill>
                  <a:schemeClr val="tx1"/>
                </a:solidFill>
                <a:effectLst/>
                <a:latin typeface="+mn-lt"/>
                <a:ea typeface="+mn-ea"/>
                <a:cs typeface="+mn-cs"/>
              </a:rPr>
              <a:t>celui</a:t>
            </a:r>
            <a:r>
              <a:rPr lang="en-US" sz="1200" kern="1200" dirty="0" smtClean="0">
                <a:solidFill>
                  <a:schemeClr val="tx1"/>
                </a:solidFill>
                <a:effectLst/>
                <a:latin typeface="+mn-lt"/>
                <a:ea typeface="+mn-ea"/>
                <a:cs typeface="+mn-cs"/>
              </a:rPr>
              <a:t> qui me </a:t>
            </a:r>
            <a:r>
              <a:rPr lang="en-US" sz="1200" kern="1200" dirty="0" err="1" smtClean="0">
                <a:solidFill>
                  <a:schemeClr val="tx1"/>
                </a:solidFill>
                <a:effectLst/>
                <a:latin typeface="+mn-lt"/>
                <a:ea typeface="+mn-ea"/>
                <a:cs typeface="+mn-cs"/>
              </a:rPr>
              <a:t>fortifie</a:t>
            </a:r>
            <a:r>
              <a:rPr lang="en-US" sz="1200"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Philippiens</a:t>
            </a:r>
            <a:r>
              <a:rPr lang="fr-FR" sz="1200" kern="1200" dirty="0" smtClean="0">
                <a:solidFill>
                  <a:schemeClr val="tx1"/>
                </a:solidFill>
                <a:effectLst/>
                <a:latin typeface="+mn-lt"/>
                <a:ea typeface="+mn-ea"/>
                <a:cs typeface="+mn-cs"/>
              </a:rPr>
              <a:t> 4:13).</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22</a:t>
            </a:fld>
            <a:endParaRPr lang="en-US"/>
          </a:p>
        </p:txBody>
      </p:sp>
    </p:spTree>
    <p:extLst>
      <p:ext uri="{BB962C8B-B14F-4D97-AF65-F5344CB8AC3E}">
        <p14:creationId xmlns:p14="http://schemas.microsoft.com/office/powerpoint/2010/main" val="37571732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Le pardon est possible, mais uniquement par la puissance de Dieu. Le pardon est possible, mais uniquement parce que Dieu nous donne la capacité et la force de libérer notre colère et notre ressentiment et d’être libéré — c’est une question vitale — de la vengeance et de l'amertume.</a:t>
            </a:r>
          </a:p>
          <a:p>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Dieu veut que nous pardonnions pour être en bonne santé et forts dans notre corps, notre tête et notre esprit. Sans la volonté de pardonner, nous ne pouvons pas être en bonne santé.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Pardonner aux autres n'est pas facile et cela ne vient pas toujours rapidement, cependant il est important de maintenir le lien vital d'une relation saine avec Dieu et avec tous ceux que nous rencontrons.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23</a:t>
            </a:fld>
            <a:endParaRPr lang="en-US"/>
          </a:p>
        </p:txBody>
      </p:sp>
    </p:spTree>
    <p:extLst>
      <p:ext uri="{BB962C8B-B14F-4D97-AF65-F5344CB8AC3E}">
        <p14:creationId xmlns:p14="http://schemas.microsoft.com/office/powerpoint/2010/main" val="3529483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smtClean="0">
                <a:solidFill>
                  <a:schemeClr val="tx1"/>
                </a:solidFill>
                <a:effectLst/>
                <a:latin typeface="+mn-lt"/>
                <a:ea typeface="+mn-ea"/>
                <a:cs typeface="+mn-cs"/>
              </a:rPr>
              <a:t>QUATRE OUTILS POUR AVOIR UN CŒUR QUI AIME ET QUI PARDONNE</a:t>
            </a:r>
          </a:p>
          <a:p>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Ces quatre outils peuvent récolter la moisson d'un cœur qui aime et qui pardonne.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6D2445C-ADB3-474B-B82F-758EA0E1E605}" type="slidenum">
              <a:rPr lang="en-US" smtClean="0"/>
              <a:t>24</a:t>
            </a:fld>
            <a:endParaRPr lang="en-US"/>
          </a:p>
        </p:txBody>
      </p:sp>
    </p:spTree>
    <p:extLst>
      <p:ext uri="{BB962C8B-B14F-4D97-AF65-F5344CB8AC3E}">
        <p14:creationId xmlns:p14="http://schemas.microsoft.com/office/powerpoint/2010/main" val="1797521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smtClean="0">
                <a:solidFill>
                  <a:schemeClr val="tx1"/>
                </a:solidFill>
                <a:effectLst/>
                <a:latin typeface="+mn-lt"/>
                <a:ea typeface="+mn-ea"/>
                <a:cs typeface="+mn-cs"/>
              </a:rPr>
              <a:t>Outil 1 : Nommez l’offenseur</a:t>
            </a:r>
            <a:r>
              <a:rPr lang="fr-FR" sz="1200" kern="1200" dirty="0" smtClean="0">
                <a:solidFill>
                  <a:schemeClr val="tx1"/>
                </a:solidFill>
                <a:effectLst/>
                <a:latin typeface="+mn-lt"/>
                <a:ea typeface="+mn-ea"/>
                <a:cs typeface="+mn-cs"/>
              </a:rPr>
              <a:t>.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Reconnaissez que l’offenseur vous a fait du mal et qu’il vous est difficile de pardonner.</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25</a:t>
            </a:fld>
            <a:endParaRPr lang="en-US"/>
          </a:p>
        </p:txBody>
      </p:sp>
    </p:spTree>
    <p:extLst>
      <p:ext uri="{BB962C8B-B14F-4D97-AF65-F5344CB8AC3E}">
        <p14:creationId xmlns:p14="http://schemas.microsoft.com/office/powerpoint/2010/main" val="20312361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smtClean="0">
                <a:solidFill>
                  <a:schemeClr val="tx1"/>
                </a:solidFill>
                <a:effectLst/>
                <a:latin typeface="+mn-lt"/>
                <a:ea typeface="+mn-ea"/>
                <a:cs typeface="+mn-cs"/>
              </a:rPr>
              <a:t>Outil 2 : Priez pour l’offenseur</a:t>
            </a:r>
            <a:r>
              <a:rPr lang="fr-FR" sz="1200" kern="1200" dirty="0" smtClean="0">
                <a:solidFill>
                  <a:schemeClr val="tx1"/>
                </a:solidFill>
                <a:effectLst/>
                <a:latin typeface="+mn-lt"/>
                <a:ea typeface="+mn-ea"/>
                <a:cs typeface="+mn-cs"/>
              </a:rPr>
              <a:t>.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En cherchant à pardonner, imaginez le meilleur de l’offenseur et souvenez-vous de votre propre péché. Priez pour lui, pour vous-même. Demandez à un ami, un petit groupe de prier pour vous.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26</a:t>
            </a:fld>
            <a:endParaRPr lang="en-US"/>
          </a:p>
        </p:txBody>
      </p:sp>
    </p:spTree>
    <p:extLst>
      <p:ext uri="{BB962C8B-B14F-4D97-AF65-F5344CB8AC3E}">
        <p14:creationId xmlns:p14="http://schemas.microsoft.com/office/powerpoint/2010/main" val="2463534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smtClean="0">
                <a:solidFill>
                  <a:schemeClr val="tx1"/>
                </a:solidFill>
                <a:effectLst/>
                <a:latin typeface="+mn-lt"/>
                <a:ea typeface="+mn-ea"/>
                <a:cs typeface="+mn-cs"/>
              </a:rPr>
              <a:t>Outil 3 : Réclamez les promesses bibliques</a:t>
            </a:r>
            <a:r>
              <a:rPr lang="fr-FR" sz="1200" kern="1200" dirty="0" smtClean="0">
                <a:solidFill>
                  <a:schemeClr val="tx1"/>
                </a:solidFill>
                <a:effectLst/>
                <a:latin typeface="+mn-lt"/>
                <a:ea typeface="+mn-ea"/>
                <a:cs typeface="+mn-cs"/>
              </a:rPr>
              <a:t>.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Pardonner à vos ennemis semble impossible, mais avec Dieu, tout est possible. Mémorisez les textes des Écritures tels que mentionnés précédemment.</a:t>
            </a:r>
          </a:p>
          <a:p>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Aux </a:t>
            </a:r>
            <a:r>
              <a:rPr lang="en-US" sz="1200" kern="1200" dirty="0" err="1" smtClean="0">
                <a:solidFill>
                  <a:schemeClr val="tx1"/>
                </a:solidFill>
                <a:effectLst/>
                <a:latin typeface="+mn-lt"/>
                <a:ea typeface="+mn-ea"/>
                <a:cs typeface="+mn-cs"/>
              </a:rPr>
              <a:t>hommes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cela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est</a:t>
            </a:r>
            <a:r>
              <a:rPr lang="en-US" sz="1200" kern="1200" dirty="0" smtClean="0">
                <a:solidFill>
                  <a:schemeClr val="tx1"/>
                </a:solidFill>
                <a:effectLst/>
                <a:latin typeface="+mn-lt"/>
                <a:ea typeface="+mn-ea"/>
                <a:cs typeface="+mn-cs"/>
              </a:rPr>
              <a:t> impossible, </a:t>
            </a:r>
            <a:r>
              <a:rPr lang="en-US" sz="1200" kern="1200" dirty="0" err="1" smtClean="0">
                <a:solidFill>
                  <a:schemeClr val="tx1"/>
                </a:solidFill>
                <a:effectLst/>
                <a:latin typeface="+mn-lt"/>
                <a:ea typeface="+mn-ea"/>
                <a:cs typeface="+mn-cs"/>
              </a:rPr>
              <a:t>mais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Dieu</a:t>
            </a:r>
            <a:r>
              <a:rPr lang="en-US" sz="1200" kern="1200" dirty="0" smtClean="0">
                <a:solidFill>
                  <a:schemeClr val="tx1"/>
                </a:solidFill>
                <a:effectLst/>
                <a:latin typeface="+mn-lt"/>
                <a:ea typeface="+mn-ea"/>
                <a:cs typeface="+mn-cs"/>
              </a:rPr>
              <a:t> tout </a:t>
            </a:r>
            <a:r>
              <a:rPr lang="en-US" sz="1200" kern="1200" dirty="0" err="1" smtClean="0">
                <a:solidFill>
                  <a:schemeClr val="tx1"/>
                </a:solidFill>
                <a:effectLst/>
                <a:latin typeface="+mn-lt"/>
                <a:ea typeface="+mn-ea"/>
                <a:cs typeface="+mn-cs"/>
              </a:rPr>
              <a:t>est</a:t>
            </a:r>
            <a:r>
              <a:rPr lang="en-US" sz="1200" kern="1200" dirty="0" smtClean="0">
                <a:solidFill>
                  <a:schemeClr val="tx1"/>
                </a:solidFill>
                <a:effectLst/>
                <a:latin typeface="+mn-lt"/>
                <a:ea typeface="+mn-ea"/>
                <a:cs typeface="+mn-cs"/>
              </a:rPr>
              <a:t> possible. </a:t>
            </a:r>
            <a:r>
              <a:rPr lang="fr-FR" sz="1200" kern="1200" dirty="0" smtClean="0">
                <a:solidFill>
                  <a:schemeClr val="tx1"/>
                </a:solidFill>
                <a:effectLst/>
                <a:latin typeface="+mn-lt"/>
                <a:ea typeface="+mn-ea"/>
                <a:cs typeface="+mn-cs"/>
              </a:rPr>
              <a:t>» (Matthieu 19:26).</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Je </a:t>
            </a:r>
            <a:r>
              <a:rPr lang="en-US" sz="1200" kern="1200" dirty="0" err="1" smtClean="0">
                <a:solidFill>
                  <a:schemeClr val="tx1"/>
                </a:solidFill>
                <a:effectLst/>
                <a:latin typeface="+mn-lt"/>
                <a:ea typeface="+mn-ea"/>
                <a:cs typeface="+mn-cs"/>
              </a:rPr>
              <a:t>puis</a:t>
            </a:r>
            <a:r>
              <a:rPr lang="en-US" sz="1200" kern="1200" dirty="0" smtClean="0">
                <a:solidFill>
                  <a:schemeClr val="tx1"/>
                </a:solidFill>
                <a:effectLst/>
                <a:latin typeface="+mn-lt"/>
                <a:ea typeface="+mn-ea"/>
                <a:cs typeface="+mn-cs"/>
              </a:rPr>
              <a:t> tout par </a:t>
            </a:r>
            <a:r>
              <a:rPr lang="en-US" sz="1200" kern="1200" dirty="0" err="1" smtClean="0">
                <a:solidFill>
                  <a:schemeClr val="tx1"/>
                </a:solidFill>
                <a:effectLst/>
                <a:latin typeface="+mn-lt"/>
                <a:ea typeface="+mn-ea"/>
                <a:cs typeface="+mn-cs"/>
              </a:rPr>
              <a:t>celui</a:t>
            </a:r>
            <a:r>
              <a:rPr lang="en-US" sz="1200" kern="1200" dirty="0" smtClean="0">
                <a:solidFill>
                  <a:schemeClr val="tx1"/>
                </a:solidFill>
                <a:effectLst/>
                <a:latin typeface="+mn-lt"/>
                <a:ea typeface="+mn-ea"/>
                <a:cs typeface="+mn-cs"/>
              </a:rPr>
              <a:t> qui me </a:t>
            </a:r>
            <a:r>
              <a:rPr lang="en-US" sz="1200" kern="1200" dirty="0" err="1" smtClean="0">
                <a:solidFill>
                  <a:schemeClr val="tx1"/>
                </a:solidFill>
                <a:effectLst/>
                <a:latin typeface="+mn-lt"/>
                <a:ea typeface="+mn-ea"/>
                <a:cs typeface="+mn-cs"/>
              </a:rPr>
              <a:t>fortifie</a:t>
            </a:r>
            <a:r>
              <a:rPr lang="en-US" sz="1200"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Philippiens</a:t>
            </a:r>
            <a:r>
              <a:rPr lang="fr-FR" sz="1200" kern="1200" dirty="0" smtClean="0">
                <a:solidFill>
                  <a:schemeClr val="tx1"/>
                </a:solidFill>
                <a:effectLst/>
                <a:latin typeface="+mn-lt"/>
                <a:ea typeface="+mn-ea"/>
                <a:cs typeface="+mn-cs"/>
              </a:rPr>
              <a:t> 4:13).</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Aimez</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ennemis</a:t>
            </a:r>
            <a:r>
              <a:rPr lang="en-US" sz="1200" kern="1200" dirty="0" smtClean="0">
                <a:solidFill>
                  <a:schemeClr val="tx1"/>
                </a:solidFill>
                <a:effectLst/>
                <a:latin typeface="+mn-lt"/>
                <a:ea typeface="+mn-ea"/>
                <a:cs typeface="+mn-cs"/>
              </a:rPr>
              <a:t> et </a:t>
            </a:r>
            <a:r>
              <a:rPr lang="en-US" sz="1200" kern="1200" dirty="0" err="1" smtClean="0">
                <a:solidFill>
                  <a:schemeClr val="tx1"/>
                </a:solidFill>
                <a:effectLst/>
                <a:latin typeface="+mn-lt"/>
                <a:ea typeface="+mn-ea"/>
                <a:cs typeface="+mn-cs"/>
              </a:rPr>
              <a:t>priez</a:t>
            </a:r>
            <a:r>
              <a:rPr lang="en-US" sz="1200" kern="1200" dirty="0" smtClean="0">
                <a:solidFill>
                  <a:schemeClr val="tx1"/>
                </a:solidFill>
                <a:effectLst/>
                <a:latin typeface="+mn-lt"/>
                <a:ea typeface="+mn-ea"/>
                <a:cs typeface="+mn-cs"/>
              </a:rPr>
              <a:t> pour </a:t>
            </a:r>
            <a:r>
              <a:rPr lang="en-US" sz="1200" kern="1200" dirty="0" err="1" smtClean="0">
                <a:solidFill>
                  <a:schemeClr val="tx1"/>
                </a:solidFill>
                <a:effectLst/>
                <a:latin typeface="+mn-lt"/>
                <a:ea typeface="+mn-ea"/>
                <a:cs typeface="+mn-cs"/>
              </a:rPr>
              <a:t>ceux</a:t>
            </a:r>
            <a:r>
              <a:rPr lang="en-US" sz="1200" kern="1200" dirty="0" smtClean="0">
                <a:solidFill>
                  <a:schemeClr val="tx1"/>
                </a:solidFill>
                <a:effectLst/>
                <a:latin typeface="+mn-lt"/>
                <a:ea typeface="+mn-ea"/>
                <a:cs typeface="+mn-cs"/>
              </a:rPr>
              <a:t> qui </a:t>
            </a:r>
            <a:r>
              <a:rPr lang="en-US" sz="1200" kern="1200" dirty="0" err="1" smtClean="0">
                <a:solidFill>
                  <a:schemeClr val="tx1"/>
                </a:solidFill>
                <a:effectLst/>
                <a:latin typeface="+mn-lt"/>
                <a:ea typeface="+mn-ea"/>
                <a:cs typeface="+mn-cs"/>
              </a:rPr>
              <a:t>vous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persécutent</a:t>
            </a:r>
            <a:r>
              <a:rPr lang="en-US" sz="1200"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 (Matthieu 5:44, BDS).</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Ne </a:t>
            </a:r>
            <a:r>
              <a:rPr lang="en-US" sz="1200" kern="1200" dirty="0" err="1" smtClean="0">
                <a:solidFill>
                  <a:schemeClr val="tx1"/>
                </a:solidFill>
                <a:effectLst/>
                <a:latin typeface="+mn-lt"/>
                <a:ea typeface="+mn-ea"/>
                <a:cs typeface="+mn-cs"/>
              </a:rPr>
              <a:t>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laisse</a:t>
            </a:r>
            <a:r>
              <a:rPr lang="en-US" sz="1200" kern="1200" dirty="0" smtClean="0">
                <a:solidFill>
                  <a:schemeClr val="tx1"/>
                </a:solidFill>
                <a:effectLst/>
                <a:latin typeface="+mn-lt"/>
                <a:ea typeface="+mn-ea"/>
                <a:cs typeface="+mn-cs"/>
              </a:rPr>
              <a:t> pas </a:t>
            </a:r>
            <a:r>
              <a:rPr lang="en-US" sz="1200" kern="1200" dirty="0" err="1" smtClean="0">
                <a:solidFill>
                  <a:schemeClr val="tx1"/>
                </a:solidFill>
                <a:effectLst/>
                <a:latin typeface="+mn-lt"/>
                <a:ea typeface="+mn-ea"/>
                <a:cs typeface="+mn-cs"/>
              </a:rPr>
              <a:t>vaincre</a:t>
            </a:r>
            <a:r>
              <a:rPr lang="en-US" sz="1200" kern="1200" dirty="0" smtClean="0">
                <a:solidFill>
                  <a:schemeClr val="tx1"/>
                </a:solidFill>
                <a:effectLst/>
                <a:latin typeface="+mn-lt"/>
                <a:ea typeface="+mn-ea"/>
                <a:cs typeface="+mn-cs"/>
              </a:rPr>
              <a:t> par le mal, </a:t>
            </a:r>
            <a:r>
              <a:rPr lang="en-US" sz="1200" kern="1200" dirty="0" err="1" smtClean="0">
                <a:solidFill>
                  <a:schemeClr val="tx1"/>
                </a:solidFill>
                <a:effectLst/>
                <a:latin typeface="+mn-lt"/>
                <a:ea typeface="+mn-ea"/>
                <a:cs typeface="+mn-cs"/>
              </a:rPr>
              <a:t>mais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surmonte</a:t>
            </a:r>
            <a:r>
              <a:rPr lang="en-US" sz="1200" kern="1200" dirty="0" smtClean="0">
                <a:solidFill>
                  <a:schemeClr val="tx1"/>
                </a:solidFill>
                <a:effectLst/>
                <a:latin typeface="+mn-lt"/>
                <a:ea typeface="+mn-ea"/>
                <a:cs typeface="+mn-cs"/>
              </a:rPr>
              <a:t> le mal par le </a:t>
            </a:r>
            <a:r>
              <a:rPr lang="en-US" sz="1200" kern="1200" dirty="0" err="1" smtClean="0">
                <a:solidFill>
                  <a:schemeClr val="tx1"/>
                </a:solidFill>
                <a:effectLst/>
                <a:latin typeface="+mn-lt"/>
                <a:ea typeface="+mn-ea"/>
                <a:cs typeface="+mn-cs"/>
              </a:rPr>
              <a:t>bien</a:t>
            </a:r>
            <a:r>
              <a:rPr lang="en-US" sz="1200"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 (Romains 12:21).</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27</a:t>
            </a:fld>
            <a:endParaRPr lang="en-US"/>
          </a:p>
        </p:txBody>
      </p:sp>
    </p:spTree>
    <p:extLst>
      <p:ext uri="{BB962C8B-B14F-4D97-AF65-F5344CB8AC3E}">
        <p14:creationId xmlns:p14="http://schemas.microsoft.com/office/powerpoint/2010/main" val="2370393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smtClean="0">
                <a:solidFill>
                  <a:schemeClr val="tx1"/>
                </a:solidFill>
                <a:effectLst/>
                <a:latin typeface="+mn-lt"/>
                <a:ea typeface="+mn-ea"/>
                <a:cs typeface="+mn-cs"/>
              </a:rPr>
              <a:t>Outil 4 : Pratiquez le pardon. </a:t>
            </a:r>
          </a:p>
          <a:p>
            <a:endParaRPr lang="fr-FR" sz="1200" b="1"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Lisez des histoires de personnages bibliques et des biographies qui ont accorder un pardon « impossible ». Même lorsque vous n'en avez pas envie, abandonnez la colère et le mal, le ressentiment et l'amertume. Ce processus apportera la guérison et vous pourrez entamer des relations saines avec les autres et avec Dieu.</a:t>
            </a:r>
          </a:p>
          <a:p>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Nous devons pardonner à ceux qui nous ont blessés car Dieu nous a tant pardonnés.</a:t>
            </a:r>
            <a:endParaRPr lang="en-US" sz="1200" kern="1200" dirty="0" smtClean="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28</a:t>
            </a:fld>
            <a:endParaRPr lang="en-US"/>
          </a:p>
        </p:txBody>
      </p:sp>
    </p:spTree>
    <p:extLst>
      <p:ext uri="{BB962C8B-B14F-4D97-AF65-F5344CB8AC3E}">
        <p14:creationId xmlns:p14="http://schemas.microsoft.com/office/powerpoint/2010/main" val="919124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Notre objectif aujourd'hui est d'apprendre quelques techniques pour relever le défi d'aimer un offenseur et d’être prêt à lui pardonner. La plupart d'entre nous avons du mal à oublier et à pardonner. Nous ne savons pas pardonner avec largesse, librement, totalement et plusieurs fois comme le Christ notre Sauveur le fait. Pourtant cette leçon d’aujourd’hui est une question de vie ou de mort.</a:t>
            </a:r>
            <a:endParaRPr lang="en-US"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Nous devons saisir la portée éternelle de ce que fait un cœur qui aime et qui pardonne, d’une part pour vous — la personne offensée — et d’autre part pour celui qui a fait du tort. Relater des histoires est une méthode efficace pour comprendre une vérité spirituelle. L’expérience de l’autre devient un modèle.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3</a:t>
            </a:fld>
            <a:endParaRPr lang="en-US"/>
          </a:p>
        </p:txBody>
      </p:sp>
    </p:spTree>
    <p:extLst>
      <p:ext uri="{BB962C8B-B14F-4D97-AF65-F5344CB8AC3E}">
        <p14:creationId xmlns:p14="http://schemas.microsoft.com/office/powerpoint/2010/main" val="814770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Esaü se préparait à faire la guerre à son frère Jacob. Il était rempli de rage et voulait se venger. Mais dans un rêve cette nuit-là, il reçut un cœur aimant et indulgent envers Jacob. Au même moment, Jacob passait toute la nuit à s’accrocher à Dieu et à lutter littéralement avec lui avant de pouvoir accepter son pardon et sa bénédiction qui allaient lui permettre de recevoir le pardon (inattendu) de son frère Esaü.</a:t>
            </a:r>
            <a:endParaRPr lang="en-US" sz="1200" kern="1200" dirty="0" smtClean="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4</a:t>
            </a:fld>
            <a:endParaRPr lang="en-US"/>
          </a:p>
        </p:txBody>
      </p:sp>
    </p:spTree>
    <p:extLst>
      <p:ext uri="{BB962C8B-B14F-4D97-AF65-F5344CB8AC3E}">
        <p14:creationId xmlns:p14="http://schemas.microsoft.com/office/powerpoint/2010/main" val="2599661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smtClean="0">
                <a:solidFill>
                  <a:schemeClr val="tx1"/>
                </a:solidFill>
                <a:effectLst/>
                <a:latin typeface="+mn-lt"/>
                <a:ea typeface="+mn-ea"/>
                <a:cs typeface="+mn-cs"/>
              </a:rPr>
              <a:t>UNE HISTOIRE… POUR ILLUSTRER UN CŒUR QUI AIME ET QUI PARDONNE</a:t>
            </a:r>
            <a:endParaRPr lang="en-US" sz="1200" kern="1200" dirty="0" smtClean="0">
              <a:solidFill>
                <a:schemeClr val="tx1"/>
              </a:solidFill>
              <a:effectLst/>
              <a:latin typeface="+mn-lt"/>
              <a:ea typeface="+mn-ea"/>
              <a:cs typeface="+mn-cs"/>
            </a:endParaRPr>
          </a:p>
          <a:p>
            <a:endParaRPr lang="en-US" dirty="0">
              <a:effectLst/>
            </a:endParaRPr>
          </a:p>
          <a:p>
            <a:r>
              <a:rPr lang="fr-FR" sz="1200" kern="1200" dirty="0" smtClean="0">
                <a:solidFill>
                  <a:schemeClr val="tx1"/>
                </a:solidFill>
                <a:effectLst/>
                <a:latin typeface="+mn-lt"/>
                <a:ea typeface="+mn-ea"/>
                <a:cs typeface="+mn-cs"/>
              </a:rPr>
              <a:t>Si cette vieille histoire et ce revirement total de la situation accompagné du combat nocturne avec cet être spirituel semblent difficiles à appliquer dans votre vie, peut-être que cette histoire moderne vous aidera à saisir l’importance d'avoir un cœur qui aime et qui pardonne.  </a:t>
            </a:r>
            <a:endParaRPr lang="en-US"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Un soir, un groupe de joyeux adolescents ont aperçu une voiture qui les approchait. L'un des adolescents, un étudiant de 18 ans en première année à l’université a impulsivement jeté un rocher dans la rue au passage de la voiture. Le rocher a heurté le visage de la conductrice et a brisé le moindre os de son visage. L'impact était si grave qu'elle a failli mourir sur le coup.</a:t>
            </a:r>
            <a:endParaRPr lang="en-US"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Après avoir subi plusieurs interventions chirurgicales et enduré des mois de convalescence, supporté une douleur indescriptible ainsi que le fait que ses cicatrices au visage seraient permanentes, elle a décidé d'assister à la dernière séance au tribunal où l'adolescent qui avait jeté la pierre allait entendre la sentence du juge pour son délit.</a:t>
            </a:r>
            <a:endParaRPr lang="en-US"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 juge a donné à la victime la permission de s’exprimer dans la salle d'audience alors bondée. Elle dit d'une voix ferme : « Jeune homme, il n'y a pas de place dans ma vie pour la vengeance. J'ai demandé au juge de faire preuve d'indulgence envers vous. Et si ma générosité vous aide à devenir un homme responsable, compatissant et honnête, dont la gentillesse est une source de fierté pour vos proches, je serai vraiment heureuse et ma souffrance n'aura pas été vaine. » Ce qu’elle disait en fait était : « Père, pardonne-lui ; il n'avait aucune idée de ce qu'il faisait ce soir-là. »</a:t>
            </a:r>
            <a:endParaRPr lang="en-US"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En entendant qu’il était pardonné, ce jeune homme corpulent s'est effondré dans la salle d'audience et a sangloté de remords. Il s’est dirigé vers la victime et l’a serrée contre lui en criant à quel point il était désolé pour cet acte stupide. Le juge, tellement touché par cette scène, a condamné le jeune homme à six mois de prison au lieu de lui accorder la peine maximale de vingt-cinq ans.</a:t>
            </a:r>
            <a:endParaRPr lang="en-US" sz="1200" kern="1200" dirty="0" smtClean="0">
              <a:solidFill>
                <a:schemeClr val="tx1"/>
              </a:solidFill>
              <a:effectLst/>
              <a:latin typeface="+mn-lt"/>
              <a:ea typeface="+mn-ea"/>
              <a:cs typeface="+mn-cs"/>
            </a:endParaRPr>
          </a:p>
          <a:p>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5</a:t>
            </a:fld>
            <a:endParaRPr lang="en-US"/>
          </a:p>
        </p:txBody>
      </p:sp>
    </p:spTree>
    <p:extLst>
      <p:ext uri="{BB962C8B-B14F-4D97-AF65-F5344CB8AC3E}">
        <p14:creationId xmlns:p14="http://schemas.microsoft.com/office/powerpoint/2010/main" val="495443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Cette histoire illustre le pardon radical :</a:t>
            </a:r>
          </a:p>
          <a:p>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C'est un acte puissant.</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Il bouleverse nos cœurs et nous laisse sans voix.</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Il nous amène à nous interroger : « Comment pouvez-vous trouver dans votre cœur le pardon pour un acte aussi odieux ? Le cœur humain naturel cherche à se venger.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6</a:t>
            </a:fld>
            <a:endParaRPr lang="en-US"/>
          </a:p>
        </p:txBody>
      </p:sp>
    </p:spTree>
    <p:extLst>
      <p:ext uri="{BB962C8B-B14F-4D97-AF65-F5344CB8AC3E}">
        <p14:creationId xmlns:p14="http://schemas.microsoft.com/office/powerpoint/2010/main" val="912407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smtClean="0">
                <a:solidFill>
                  <a:schemeClr val="tx1"/>
                </a:solidFill>
                <a:effectLst/>
                <a:latin typeface="+mn-lt"/>
                <a:ea typeface="+mn-ea"/>
                <a:cs typeface="+mn-cs"/>
              </a:rPr>
              <a:t>Comment trouver le pardon dans votre cœur ?</a:t>
            </a:r>
          </a:p>
          <a:p>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Quand nous comprenons le principe du pardon comme cette femme l'a certainement compris, nous avons déjà répondu à la question : « Comment trouver le pardon dans mon cœur ? » C'est par le pouvoir de la divinité. Nous venons de voir comment le Saint-Esprit incite les cœurs à changer.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 pardon est un processus que nous ne pouvons pas ignorer si nous voulons devenir les personnes que Dieu désire que nous soyons. Beaucoup d'entre nous avons passé des années dans l'esclavage parce que nous sommes incapables ou ne voulons pas pardonner à quelqu'un. Lorsque nous comprendrons enfin et pardonnerons, nous ferons l'expérience d'une incroyable liberté.</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Examinons les enseignements de Jésus lui-même pour comprendre les dimensions du pardon. Nous lirons Matthieu 18:15-17 où Jésus décrit la situation de quelqu’un offensé qui, avec un cœur aimant, affronte l’offenseur. Nous découvrirons les instructions du Christ sur le pardon.</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7</a:t>
            </a:fld>
            <a:endParaRPr lang="en-US"/>
          </a:p>
        </p:txBody>
      </p:sp>
    </p:spTree>
    <p:extLst>
      <p:ext uri="{BB962C8B-B14F-4D97-AF65-F5344CB8AC3E}">
        <p14:creationId xmlns:p14="http://schemas.microsoft.com/office/powerpoint/2010/main" val="44110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 Si ton frère a péché, va et reprends-le entre toi et lui seul. S'il t'écoute, tu as gagné ton frère. Mais, s'il ne t'écoute pas, prends avec toi une ou deux personnes, afin que toute l'affaire se règle sur la déclaration de deux ou de trois témoins. S'il refuse de les écouter, dis-le à l'Église; et s'il refuse aussi d'écouter l'Église, qu'il soit pour toi comme un païen et un publicain. » (Matthieu 18</a:t>
            </a:r>
            <a:r>
              <a:rPr lang="fr-FR" sz="1200" kern="1200" dirty="0" smtClean="0">
                <a:solidFill>
                  <a:schemeClr val="tx1"/>
                </a:solidFill>
                <a:effectLst/>
                <a:latin typeface="+mn-lt"/>
                <a:ea typeface="+mn-ea"/>
                <a:cs typeface="+mn-cs"/>
              </a:rPr>
              <a:t>:15</a:t>
            </a:r>
            <a:r>
              <a:rPr lang="fr-FR" sz="1200" kern="1200" dirty="0" smtClean="0">
                <a:solidFill>
                  <a:schemeClr val="tx1"/>
                </a:solidFill>
                <a:effectLst/>
                <a:latin typeface="+mn-lt"/>
                <a:ea typeface="+mn-ea"/>
                <a:cs typeface="+mn-cs"/>
              </a:rPr>
              <a:t>-17).</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8</a:t>
            </a:fld>
            <a:endParaRPr lang="en-US"/>
          </a:p>
        </p:txBody>
      </p:sp>
    </p:spTree>
    <p:extLst>
      <p:ext uri="{BB962C8B-B14F-4D97-AF65-F5344CB8AC3E}">
        <p14:creationId xmlns:p14="http://schemas.microsoft.com/office/powerpoint/2010/main" val="1109953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Les instructions pour la réconciliation et le pardon sont claires :</a:t>
            </a:r>
          </a:p>
          <a:p>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La personne offensée devrait rencontrer l’offenseur.</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Le but de la rencontre est d’amener à une réconciliation et à la guérison.</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La personne offensée doit traiter l'affaire avec le plus grand secret, en veillant à ne pas rendre publique les faits ou le contenu de la rencontre.</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Si nécessaire, cette étape peut être répétée en présence d’un ou deux témoins lors de la rencontre.</a:t>
            </a:r>
            <a:endParaRPr lang="en-US"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Si nous suivons les instructions simples de Jésus d'aller seul et rapidement à la rencontre de notre offenseur dans un esprit de réconciliation, le problème sera souvent résolu. Généralement la relation se renforce et un ennemi peut devenir un meilleur chrétien, même un ami proche.</a:t>
            </a:r>
            <a:endParaRPr lang="en-US" sz="1200" kern="1200" dirty="0" smtClean="0">
              <a:solidFill>
                <a:schemeClr val="tx1"/>
              </a:solidFill>
              <a:effectLst/>
              <a:latin typeface="+mn-lt"/>
              <a:ea typeface="+mn-ea"/>
              <a:cs typeface="+mn-cs"/>
            </a:endParaRPr>
          </a:p>
          <a:p>
            <a:endParaRPr lang="en-US" dirty="0">
              <a:effectLst/>
            </a:endParaRPr>
          </a:p>
          <a:p>
            <a:r>
              <a:rPr lang="en-US" sz="1200" kern="1200" dirty="0">
                <a:solidFill>
                  <a:schemeClr val="tx1"/>
                </a:solidFill>
                <a:effectLst/>
                <a:latin typeface="+mn-lt"/>
                <a:ea typeface="+mn-ea"/>
                <a:cs typeface="+mn-cs"/>
              </a:rPr>
              <a:t>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9</a:t>
            </a:fld>
            <a:endParaRPr lang="en-US"/>
          </a:p>
        </p:txBody>
      </p:sp>
    </p:spTree>
    <p:extLst>
      <p:ext uri="{BB962C8B-B14F-4D97-AF65-F5344CB8AC3E}">
        <p14:creationId xmlns:p14="http://schemas.microsoft.com/office/powerpoint/2010/main" val="3432565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0A9743-D8DC-7E4C-9BF2-B5E26BF7D3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5EA9F122-6A27-3346-92D3-EF9F31EAC8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E3AAF7CC-B3DA-A643-A8BB-18F3E055F54D}"/>
              </a:ext>
            </a:extLst>
          </p:cNvPr>
          <p:cNvSpPr>
            <a:spLocks noGrp="1"/>
          </p:cNvSpPr>
          <p:nvPr>
            <p:ph type="dt" sz="half" idx="10"/>
          </p:nvPr>
        </p:nvSpPr>
        <p:spPr/>
        <p:txBody>
          <a:bodyPr/>
          <a:lstStyle/>
          <a:p>
            <a:fld id="{9EFFA53F-F42F-3343-91B3-0670EB63EA83}" type="datetimeFigureOut">
              <a:rPr lang="en-US" smtClean="0"/>
              <a:t>5/27/19</a:t>
            </a:fld>
            <a:endParaRPr lang="en-US"/>
          </a:p>
        </p:txBody>
      </p:sp>
      <p:sp>
        <p:nvSpPr>
          <p:cNvPr id="5" name="Footer Placeholder 4">
            <a:extLst>
              <a:ext uri="{FF2B5EF4-FFF2-40B4-BE49-F238E27FC236}">
                <a16:creationId xmlns="" xmlns:a16="http://schemas.microsoft.com/office/drawing/2014/main" id="{23A4E1B4-9F57-9A4E-9765-D74D1A2DAC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6946714-D9CC-A14E-AA8D-5AD03E8FA5C7}"/>
              </a:ext>
            </a:extLst>
          </p:cNvPr>
          <p:cNvSpPr>
            <a:spLocks noGrp="1"/>
          </p:cNvSpPr>
          <p:nvPr>
            <p:ph type="sldNum" sz="quarter" idx="12"/>
          </p:nvPr>
        </p:nvSpPr>
        <p:spPr/>
        <p:txBody>
          <a:bodyPr/>
          <a:lstStyle/>
          <a:p>
            <a:fld id="{20248C45-AEE8-AC4F-8F6F-A8E5BE76E63B}" type="slidenum">
              <a:rPr lang="en-US" smtClean="0"/>
              <a:t>‹#›</a:t>
            </a:fld>
            <a:endParaRPr lang="en-US"/>
          </a:p>
        </p:txBody>
      </p:sp>
    </p:spTree>
    <p:extLst>
      <p:ext uri="{BB962C8B-B14F-4D97-AF65-F5344CB8AC3E}">
        <p14:creationId xmlns:p14="http://schemas.microsoft.com/office/powerpoint/2010/main" val="2905314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7ADCC2-4513-844E-9FCC-CA8818B81C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C1834B2-B408-2F4A-9C85-36B9423241B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4EC3947-DB8C-644A-A97E-19BB38DDA3F5}"/>
              </a:ext>
            </a:extLst>
          </p:cNvPr>
          <p:cNvSpPr>
            <a:spLocks noGrp="1"/>
          </p:cNvSpPr>
          <p:nvPr>
            <p:ph type="dt" sz="half" idx="10"/>
          </p:nvPr>
        </p:nvSpPr>
        <p:spPr/>
        <p:txBody>
          <a:bodyPr/>
          <a:lstStyle/>
          <a:p>
            <a:fld id="{9EFFA53F-F42F-3343-91B3-0670EB63EA83}" type="datetimeFigureOut">
              <a:rPr lang="en-US" smtClean="0"/>
              <a:t>5/27/19</a:t>
            </a:fld>
            <a:endParaRPr lang="en-US"/>
          </a:p>
        </p:txBody>
      </p:sp>
      <p:sp>
        <p:nvSpPr>
          <p:cNvPr id="5" name="Footer Placeholder 4">
            <a:extLst>
              <a:ext uri="{FF2B5EF4-FFF2-40B4-BE49-F238E27FC236}">
                <a16:creationId xmlns="" xmlns:a16="http://schemas.microsoft.com/office/drawing/2014/main" id="{B8250896-8658-0448-A637-B70FEAF126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1495459-51C9-0C46-A8B2-2CF4F6A4B76A}"/>
              </a:ext>
            </a:extLst>
          </p:cNvPr>
          <p:cNvSpPr>
            <a:spLocks noGrp="1"/>
          </p:cNvSpPr>
          <p:nvPr>
            <p:ph type="sldNum" sz="quarter" idx="12"/>
          </p:nvPr>
        </p:nvSpPr>
        <p:spPr/>
        <p:txBody>
          <a:bodyPr/>
          <a:lstStyle/>
          <a:p>
            <a:fld id="{20248C45-AEE8-AC4F-8F6F-A8E5BE76E63B}" type="slidenum">
              <a:rPr lang="en-US" smtClean="0"/>
              <a:t>‹#›</a:t>
            </a:fld>
            <a:endParaRPr lang="en-US"/>
          </a:p>
        </p:txBody>
      </p:sp>
    </p:spTree>
    <p:extLst>
      <p:ext uri="{BB962C8B-B14F-4D97-AF65-F5344CB8AC3E}">
        <p14:creationId xmlns:p14="http://schemas.microsoft.com/office/powerpoint/2010/main" val="1185060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BD9C471-6301-4148-8FC5-70C8601895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3E76CDA6-FBCE-7540-8698-C0CCD60402A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49D346A-AF6C-0A49-8912-AC8446103079}"/>
              </a:ext>
            </a:extLst>
          </p:cNvPr>
          <p:cNvSpPr>
            <a:spLocks noGrp="1"/>
          </p:cNvSpPr>
          <p:nvPr>
            <p:ph type="dt" sz="half" idx="10"/>
          </p:nvPr>
        </p:nvSpPr>
        <p:spPr/>
        <p:txBody>
          <a:bodyPr/>
          <a:lstStyle/>
          <a:p>
            <a:fld id="{9EFFA53F-F42F-3343-91B3-0670EB63EA83}" type="datetimeFigureOut">
              <a:rPr lang="en-US" smtClean="0"/>
              <a:t>5/27/19</a:t>
            </a:fld>
            <a:endParaRPr lang="en-US"/>
          </a:p>
        </p:txBody>
      </p:sp>
      <p:sp>
        <p:nvSpPr>
          <p:cNvPr id="5" name="Footer Placeholder 4">
            <a:extLst>
              <a:ext uri="{FF2B5EF4-FFF2-40B4-BE49-F238E27FC236}">
                <a16:creationId xmlns="" xmlns:a16="http://schemas.microsoft.com/office/drawing/2014/main" id="{10DA4153-042F-8B4B-A779-4FBABF2B23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BBA1333-A5DD-1647-A533-50205C4B9448}"/>
              </a:ext>
            </a:extLst>
          </p:cNvPr>
          <p:cNvSpPr>
            <a:spLocks noGrp="1"/>
          </p:cNvSpPr>
          <p:nvPr>
            <p:ph type="sldNum" sz="quarter" idx="12"/>
          </p:nvPr>
        </p:nvSpPr>
        <p:spPr/>
        <p:txBody>
          <a:bodyPr/>
          <a:lstStyle/>
          <a:p>
            <a:fld id="{20248C45-AEE8-AC4F-8F6F-A8E5BE76E63B}" type="slidenum">
              <a:rPr lang="en-US" smtClean="0"/>
              <a:t>‹#›</a:t>
            </a:fld>
            <a:endParaRPr lang="en-US"/>
          </a:p>
        </p:txBody>
      </p:sp>
    </p:spTree>
    <p:extLst>
      <p:ext uri="{BB962C8B-B14F-4D97-AF65-F5344CB8AC3E}">
        <p14:creationId xmlns:p14="http://schemas.microsoft.com/office/powerpoint/2010/main" val="2903582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3751AA-C91C-454D-96A1-B585ED399A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844B3D4-54ED-2A42-80A1-9DB2445F77F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F0E2295-93A8-F042-A0C8-DA9F88BB20CA}"/>
              </a:ext>
            </a:extLst>
          </p:cNvPr>
          <p:cNvSpPr>
            <a:spLocks noGrp="1"/>
          </p:cNvSpPr>
          <p:nvPr>
            <p:ph type="dt" sz="half" idx="10"/>
          </p:nvPr>
        </p:nvSpPr>
        <p:spPr/>
        <p:txBody>
          <a:bodyPr/>
          <a:lstStyle/>
          <a:p>
            <a:fld id="{9EFFA53F-F42F-3343-91B3-0670EB63EA83}" type="datetimeFigureOut">
              <a:rPr lang="en-US" smtClean="0"/>
              <a:t>5/27/19</a:t>
            </a:fld>
            <a:endParaRPr lang="en-US"/>
          </a:p>
        </p:txBody>
      </p:sp>
      <p:sp>
        <p:nvSpPr>
          <p:cNvPr id="5" name="Footer Placeholder 4">
            <a:extLst>
              <a:ext uri="{FF2B5EF4-FFF2-40B4-BE49-F238E27FC236}">
                <a16:creationId xmlns="" xmlns:a16="http://schemas.microsoft.com/office/drawing/2014/main" id="{7E43C4D9-79D1-274E-BD26-451B6FF5F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64D81E0-1752-0845-9FD3-4A99EDF30257}"/>
              </a:ext>
            </a:extLst>
          </p:cNvPr>
          <p:cNvSpPr>
            <a:spLocks noGrp="1"/>
          </p:cNvSpPr>
          <p:nvPr>
            <p:ph type="sldNum" sz="quarter" idx="12"/>
          </p:nvPr>
        </p:nvSpPr>
        <p:spPr/>
        <p:txBody>
          <a:bodyPr/>
          <a:lstStyle/>
          <a:p>
            <a:fld id="{20248C45-AEE8-AC4F-8F6F-A8E5BE76E63B}" type="slidenum">
              <a:rPr lang="en-US" smtClean="0"/>
              <a:t>‹#›</a:t>
            </a:fld>
            <a:endParaRPr lang="en-US"/>
          </a:p>
        </p:txBody>
      </p:sp>
    </p:spTree>
    <p:extLst>
      <p:ext uri="{BB962C8B-B14F-4D97-AF65-F5344CB8AC3E}">
        <p14:creationId xmlns:p14="http://schemas.microsoft.com/office/powerpoint/2010/main" val="398985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9D3F2D-F245-004A-ADF7-521811D6C3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F6D214E5-7E76-1946-ABA1-BE347955AB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47DEB82D-0E65-904B-A977-143DB918D5FC}"/>
              </a:ext>
            </a:extLst>
          </p:cNvPr>
          <p:cNvSpPr>
            <a:spLocks noGrp="1"/>
          </p:cNvSpPr>
          <p:nvPr>
            <p:ph type="dt" sz="half" idx="10"/>
          </p:nvPr>
        </p:nvSpPr>
        <p:spPr/>
        <p:txBody>
          <a:bodyPr/>
          <a:lstStyle/>
          <a:p>
            <a:fld id="{9EFFA53F-F42F-3343-91B3-0670EB63EA83}" type="datetimeFigureOut">
              <a:rPr lang="en-US" smtClean="0"/>
              <a:t>5/27/19</a:t>
            </a:fld>
            <a:endParaRPr lang="en-US"/>
          </a:p>
        </p:txBody>
      </p:sp>
      <p:sp>
        <p:nvSpPr>
          <p:cNvPr id="5" name="Footer Placeholder 4">
            <a:extLst>
              <a:ext uri="{FF2B5EF4-FFF2-40B4-BE49-F238E27FC236}">
                <a16:creationId xmlns="" xmlns:a16="http://schemas.microsoft.com/office/drawing/2014/main" id="{DBE5F5E4-99B7-BC49-AAAF-CEC07579F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3587121-26E6-2247-BEB6-4AF4F28F2303}"/>
              </a:ext>
            </a:extLst>
          </p:cNvPr>
          <p:cNvSpPr>
            <a:spLocks noGrp="1"/>
          </p:cNvSpPr>
          <p:nvPr>
            <p:ph type="sldNum" sz="quarter" idx="12"/>
          </p:nvPr>
        </p:nvSpPr>
        <p:spPr/>
        <p:txBody>
          <a:bodyPr/>
          <a:lstStyle/>
          <a:p>
            <a:fld id="{20248C45-AEE8-AC4F-8F6F-A8E5BE76E63B}" type="slidenum">
              <a:rPr lang="en-US" smtClean="0"/>
              <a:t>‹#›</a:t>
            </a:fld>
            <a:endParaRPr lang="en-US"/>
          </a:p>
        </p:txBody>
      </p:sp>
    </p:spTree>
    <p:extLst>
      <p:ext uri="{BB962C8B-B14F-4D97-AF65-F5344CB8AC3E}">
        <p14:creationId xmlns:p14="http://schemas.microsoft.com/office/powerpoint/2010/main" val="2908892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826B2A-349E-D241-B638-E47E7A976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9379D9F-919D-924C-8FBF-6971A3822B0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04BE7CD5-FD74-CB46-8781-F201CC62B8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5FF726AF-911E-0145-B47B-EAB1C22E1411}"/>
              </a:ext>
            </a:extLst>
          </p:cNvPr>
          <p:cNvSpPr>
            <a:spLocks noGrp="1"/>
          </p:cNvSpPr>
          <p:nvPr>
            <p:ph type="dt" sz="half" idx="10"/>
          </p:nvPr>
        </p:nvSpPr>
        <p:spPr/>
        <p:txBody>
          <a:bodyPr/>
          <a:lstStyle/>
          <a:p>
            <a:fld id="{9EFFA53F-F42F-3343-91B3-0670EB63EA83}" type="datetimeFigureOut">
              <a:rPr lang="en-US" smtClean="0"/>
              <a:t>5/27/19</a:t>
            </a:fld>
            <a:endParaRPr lang="en-US"/>
          </a:p>
        </p:txBody>
      </p:sp>
      <p:sp>
        <p:nvSpPr>
          <p:cNvPr id="6" name="Footer Placeholder 5">
            <a:extLst>
              <a:ext uri="{FF2B5EF4-FFF2-40B4-BE49-F238E27FC236}">
                <a16:creationId xmlns="" xmlns:a16="http://schemas.microsoft.com/office/drawing/2014/main" id="{B5283D74-48CA-EB46-8DC4-B8963DDF59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F862235-FDB5-E847-A223-F8840DF19D79}"/>
              </a:ext>
            </a:extLst>
          </p:cNvPr>
          <p:cNvSpPr>
            <a:spLocks noGrp="1"/>
          </p:cNvSpPr>
          <p:nvPr>
            <p:ph type="sldNum" sz="quarter" idx="12"/>
          </p:nvPr>
        </p:nvSpPr>
        <p:spPr/>
        <p:txBody>
          <a:bodyPr/>
          <a:lstStyle/>
          <a:p>
            <a:fld id="{20248C45-AEE8-AC4F-8F6F-A8E5BE76E63B}" type="slidenum">
              <a:rPr lang="en-US" smtClean="0"/>
              <a:t>‹#›</a:t>
            </a:fld>
            <a:endParaRPr lang="en-US"/>
          </a:p>
        </p:txBody>
      </p:sp>
    </p:spTree>
    <p:extLst>
      <p:ext uri="{BB962C8B-B14F-4D97-AF65-F5344CB8AC3E}">
        <p14:creationId xmlns:p14="http://schemas.microsoft.com/office/powerpoint/2010/main" val="3576060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9692D1-8DAC-974A-9890-2ACBEEC36C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21389AF8-BFB6-C642-BC90-FFFC2F3FC2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BA0F265D-C036-174F-91CF-56C5E580905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EBA6B8E2-A7EE-1947-810A-BC655D12B5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34B44363-B2A7-F441-A88F-426A3C7AD7B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1135E50-137C-3848-8B1A-D8A39BF793A6}"/>
              </a:ext>
            </a:extLst>
          </p:cNvPr>
          <p:cNvSpPr>
            <a:spLocks noGrp="1"/>
          </p:cNvSpPr>
          <p:nvPr>
            <p:ph type="dt" sz="half" idx="10"/>
          </p:nvPr>
        </p:nvSpPr>
        <p:spPr/>
        <p:txBody>
          <a:bodyPr/>
          <a:lstStyle/>
          <a:p>
            <a:fld id="{9EFFA53F-F42F-3343-91B3-0670EB63EA83}" type="datetimeFigureOut">
              <a:rPr lang="en-US" smtClean="0"/>
              <a:t>5/27/19</a:t>
            </a:fld>
            <a:endParaRPr lang="en-US"/>
          </a:p>
        </p:txBody>
      </p:sp>
      <p:sp>
        <p:nvSpPr>
          <p:cNvPr id="8" name="Footer Placeholder 7">
            <a:extLst>
              <a:ext uri="{FF2B5EF4-FFF2-40B4-BE49-F238E27FC236}">
                <a16:creationId xmlns="" xmlns:a16="http://schemas.microsoft.com/office/drawing/2014/main" id="{2B00A8C2-AC02-D748-8FE3-4B20EBA3C4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AB4E5B8C-5003-6648-9200-4948B628A354}"/>
              </a:ext>
            </a:extLst>
          </p:cNvPr>
          <p:cNvSpPr>
            <a:spLocks noGrp="1"/>
          </p:cNvSpPr>
          <p:nvPr>
            <p:ph type="sldNum" sz="quarter" idx="12"/>
          </p:nvPr>
        </p:nvSpPr>
        <p:spPr/>
        <p:txBody>
          <a:bodyPr/>
          <a:lstStyle/>
          <a:p>
            <a:fld id="{20248C45-AEE8-AC4F-8F6F-A8E5BE76E63B}" type="slidenum">
              <a:rPr lang="en-US" smtClean="0"/>
              <a:t>‹#›</a:t>
            </a:fld>
            <a:endParaRPr lang="en-US"/>
          </a:p>
        </p:txBody>
      </p:sp>
    </p:spTree>
    <p:extLst>
      <p:ext uri="{BB962C8B-B14F-4D97-AF65-F5344CB8AC3E}">
        <p14:creationId xmlns:p14="http://schemas.microsoft.com/office/powerpoint/2010/main" val="3988461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F24907-D1C4-A94B-B993-A3D690C45E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3725F84-AD01-DC48-B2A3-9F8EDDA9B5B1}"/>
              </a:ext>
            </a:extLst>
          </p:cNvPr>
          <p:cNvSpPr>
            <a:spLocks noGrp="1"/>
          </p:cNvSpPr>
          <p:nvPr>
            <p:ph type="dt" sz="half" idx="10"/>
          </p:nvPr>
        </p:nvSpPr>
        <p:spPr/>
        <p:txBody>
          <a:bodyPr/>
          <a:lstStyle/>
          <a:p>
            <a:fld id="{9EFFA53F-F42F-3343-91B3-0670EB63EA83}" type="datetimeFigureOut">
              <a:rPr lang="en-US" smtClean="0"/>
              <a:t>5/27/19</a:t>
            </a:fld>
            <a:endParaRPr lang="en-US"/>
          </a:p>
        </p:txBody>
      </p:sp>
      <p:sp>
        <p:nvSpPr>
          <p:cNvPr id="4" name="Footer Placeholder 3">
            <a:extLst>
              <a:ext uri="{FF2B5EF4-FFF2-40B4-BE49-F238E27FC236}">
                <a16:creationId xmlns="" xmlns:a16="http://schemas.microsoft.com/office/drawing/2014/main" id="{852300F3-F044-CD40-80DA-5F17E8672A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07C108B2-DC00-DE4A-9B7D-79B53F146DBF}"/>
              </a:ext>
            </a:extLst>
          </p:cNvPr>
          <p:cNvSpPr>
            <a:spLocks noGrp="1"/>
          </p:cNvSpPr>
          <p:nvPr>
            <p:ph type="sldNum" sz="quarter" idx="12"/>
          </p:nvPr>
        </p:nvSpPr>
        <p:spPr/>
        <p:txBody>
          <a:bodyPr/>
          <a:lstStyle/>
          <a:p>
            <a:fld id="{20248C45-AEE8-AC4F-8F6F-A8E5BE76E63B}" type="slidenum">
              <a:rPr lang="en-US" smtClean="0"/>
              <a:t>‹#›</a:t>
            </a:fld>
            <a:endParaRPr lang="en-US"/>
          </a:p>
        </p:txBody>
      </p:sp>
    </p:spTree>
    <p:extLst>
      <p:ext uri="{BB962C8B-B14F-4D97-AF65-F5344CB8AC3E}">
        <p14:creationId xmlns:p14="http://schemas.microsoft.com/office/powerpoint/2010/main" val="335709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85E7EE4-BD36-DB44-A984-498F8CC67FB5}"/>
              </a:ext>
            </a:extLst>
          </p:cNvPr>
          <p:cNvSpPr>
            <a:spLocks noGrp="1"/>
          </p:cNvSpPr>
          <p:nvPr>
            <p:ph type="dt" sz="half" idx="10"/>
          </p:nvPr>
        </p:nvSpPr>
        <p:spPr/>
        <p:txBody>
          <a:bodyPr/>
          <a:lstStyle/>
          <a:p>
            <a:fld id="{9EFFA53F-F42F-3343-91B3-0670EB63EA83}" type="datetimeFigureOut">
              <a:rPr lang="en-US" smtClean="0"/>
              <a:t>5/27/19</a:t>
            </a:fld>
            <a:endParaRPr lang="en-US"/>
          </a:p>
        </p:txBody>
      </p:sp>
      <p:sp>
        <p:nvSpPr>
          <p:cNvPr id="3" name="Footer Placeholder 2">
            <a:extLst>
              <a:ext uri="{FF2B5EF4-FFF2-40B4-BE49-F238E27FC236}">
                <a16:creationId xmlns="" xmlns:a16="http://schemas.microsoft.com/office/drawing/2014/main" id="{ED567D90-D5CE-B54E-B571-ED11D360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356BED0D-E839-0A4C-ACAC-8FA75612D162}"/>
              </a:ext>
            </a:extLst>
          </p:cNvPr>
          <p:cNvSpPr>
            <a:spLocks noGrp="1"/>
          </p:cNvSpPr>
          <p:nvPr>
            <p:ph type="sldNum" sz="quarter" idx="12"/>
          </p:nvPr>
        </p:nvSpPr>
        <p:spPr/>
        <p:txBody>
          <a:bodyPr/>
          <a:lstStyle/>
          <a:p>
            <a:fld id="{20248C45-AEE8-AC4F-8F6F-A8E5BE76E63B}" type="slidenum">
              <a:rPr lang="en-US" smtClean="0"/>
              <a:t>‹#›</a:t>
            </a:fld>
            <a:endParaRPr lang="en-US"/>
          </a:p>
        </p:txBody>
      </p:sp>
    </p:spTree>
    <p:extLst>
      <p:ext uri="{BB962C8B-B14F-4D97-AF65-F5344CB8AC3E}">
        <p14:creationId xmlns:p14="http://schemas.microsoft.com/office/powerpoint/2010/main" val="3575485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595C04-E68E-D74C-A1BE-4F6C992B68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6BB6D1C7-80A6-4840-A62B-4CF338F6CC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4A51122E-B3AA-274A-A860-F4DD1B5FC6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BDDF2973-6CBD-8A41-ACB8-0443EFA65291}"/>
              </a:ext>
            </a:extLst>
          </p:cNvPr>
          <p:cNvSpPr>
            <a:spLocks noGrp="1"/>
          </p:cNvSpPr>
          <p:nvPr>
            <p:ph type="dt" sz="half" idx="10"/>
          </p:nvPr>
        </p:nvSpPr>
        <p:spPr/>
        <p:txBody>
          <a:bodyPr/>
          <a:lstStyle/>
          <a:p>
            <a:fld id="{9EFFA53F-F42F-3343-91B3-0670EB63EA83}" type="datetimeFigureOut">
              <a:rPr lang="en-US" smtClean="0"/>
              <a:t>5/27/19</a:t>
            </a:fld>
            <a:endParaRPr lang="en-US"/>
          </a:p>
        </p:txBody>
      </p:sp>
      <p:sp>
        <p:nvSpPr>
          <p:cNvPr id="6" name="Footer Placeholder 5">
            <a:extLst>
              <a:ext uri="{FF2B5EF4-FFF2-40B4-BE49-F238E27FC236}">
                <a16:creationId xmlns="" xmlns:a16="http://schemas.microsoft.com/office/drawing/2014/main" id="{D34DE951-45FA-064C-AD1E-D1EBA6739C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5E03B7E-DC4E-5846-A621-95434A01496E}"/>
              </a:ext>
            </a:extLst>
          </p:cNvPr>
          <p:cNvSpPr>
            <a:spLocks noGrp="1"/>
          </p:cNvSpPr>
          <p:nvPr>
            <p:ph type="sldNum" sz="quarter" idx="12"/>
          </p:nvPr>
        </p:nvSpPr>
        <p:spPr/>
        <p:txBody>
          <a:bodyPr/>
          <a:lstStyle/>
          <a:p>
            <a:fld id="{20248C45-AEE8-AC4F-8F6F-A8E5BE76E63B}" type="slidenum">
              <a:rPr lang="en-US" smtClean="0"/>
              <a:t>‹#›</a:t>
            </a:fld>
            <a:endParaRPr lang="en-US"/>
          </a:p>
        </p:txBody>
      </p:sp>
    </p:spTree>
    <p:extLst>
      <p:ext uri="{BB962C8B-B14F-4D97-AF65-F5344CB8AC3E}">
        <p14:creationId xmlns:p14="http://schemas.microsoft.com/office/powerpoint/2010/main" val="2518250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1C6F4B-542B-C74D-86E6-AD1FC82B9A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294FBE43-7333-DE44-A02D-14A8E6841B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1FE7D64F-EC63-1E49-92DC-A34B9A710B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87687FEE-FB9E-3944-9FB0-F5633AD62C67}"/>
              </a:ext>
            </a:extLst>
          </p:cNvPr>
          <p:cNvSpPr>
            <a:spLocks noGrp="1"/>
          </p:cNvSpPr>
          <p:nvPr>
            <p:ph type="dt" sz="half" idx="10"/>
          </p:nvPr>
        </p:nvSpPr>
        <p:spPr/>
        <p:txBody>
          <a:bodyPr/>
          <a:lstStyle/>
          <a:p>
            <a:fld id="{9EFFA53F-F42F-3343-91B3-0670EB63EA83}" type="datetimeFigureOut">
              <a:rPr lang="en-US" smtClean="0"/>
              <a:t>5/27/19</a:t>
            </a:fld>
            <a:endParaRPr lang="en-US"/>
          </a:p>
        </p:txBody>
      </p:sp>
      <p:sp>
        <p:nvSpPr>
          <p:cNvPr id="6" name="Footer Placeholder 5">
            <a:extLst>
              <a:ext uri="{FF2B5EF4-FFF2-40B4-BE49-F238E27FC236}">
                <a16:creationId xmlns="" xmlns:a16="http://schemas.microsoft.com/office/drawing/2014/main" id="{A24AB5CF-8A1C-4E4A-A2EE-7B2C43BA7E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45B5254-F58D-EF4D-95CD-DA9B931C752B}"/>
              </a:ext>
            </a:extLst>
          </p:cNvPr>
          <p:cNvSpPr>
            <a:spLocks noGrp="1"/>
          </p:cNvSpPr>
          <p:nvPr>
            <p:ph type="sldNum" sz="quarter" idx="12"/>
          </p:nvPr>
        </p:nvSpPr>
        <p:spPr/>
        <p:txBody>
          <a:bodyPr/>
          <a:lstStyle/>
          <a:p>
            <a:fld id="{20248C45-AEE8-AC4F-8F6F-A8E5BE76E63B}" type="slidenum">
              <a:rPr lang="en-US" smtClean="0"/>
              <a:t>‹#›</a:t>
            </a:fld>
            <a:endParaRPr lang="en-US"/>
          </a:p>
        </p:txBody>
      </p:sp>
    </p:spTree>
    <p:extLst>
      <p:ext uri="{BB962C8B-B14F-4D97-AF65-F5344CB8AC3E}">
        <p14:creationId xmlns:p14="http://schemas.microsoft.com/office/powerpoint/2010/main" val="13760645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E3D6E99-AE8D-4647-B8A3-410CD07997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E8FE45B-A450-F14F-B199-29FF92DD4C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6E1B26B-51D0-9D43-B883-250812E9CA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FA53F-F42F-3343-91B3-0670EB63EA83}" type="datetimeFigureOut">
              <a:rPr lang="en-US" smtClean="0"/>
              <a:t>5/27/19</a:t>
            </a:fld>
            <a:endParaRPr lang="en-US"/>
          </a:p>
        </p:txBody>
      </p:sp>
      <p:sp>
        <p:nvSpPr>
          <p:cNvPr id="5" name="Footer Placeholder 4">
            <a:extLst>
              <a:ext uri="{FF2B5EF4-FFF2-40B4-BE49-F238E27FC236}">
                <a16:creationId xmlns="" xmlns:a16="http://schemas.microsoft.com/office/drawing/2014/main" id="{4AB3EA40-6657-714D-B1C1-D658EC6114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2E428A34-CC42-4F43-A45B-02CF9FCC85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48C45-AEE8-AC4F-8F6F-A8E5BE76E63B}" type="slidenum">
              <a:rPr lang="en-US" smtClean="0"/>
              <a:t>‹#›</a:t>
            </a:fld>
            <a:endParaRPr lang="en-US"/>
          </a:p>
        </p:txBody>
      </p:sp>
    </p:spTree>
    <p:extLst>
      <p:ext uri="{BB962C8B-B14F-4D97-AF65-F5344CB8AC3E}">
        <p14:creationId xmlns:p14="http://schemas.microsoft.com/office/powerpoint/2010/main" val="3392158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ellow flower&#10;&#10;Description automatically generated">
            <a:extLst>
              <a:ext uri="{FF2B5EF4-FFF2-40B4-BE49-F238E27FC236}">
                <a16:creationId xmlns="" xmlns:a16="http://schemas.microsoft.com/office/drawing/2014/main" id="{BAC7E1A9-8EEE-5348-B55F-487AA92E980B}"/>
              </a:ext>
            </a:extLst>
          </p:cNvPr>
          <p:cNvPicPr>
            <a:picLocks noChangeAspect="1"/>
          </p:cNvPicPr>
          <p:nvPr/>
        </p:nvPicPr>
        <p:blipFill rotWithShape="1">
          <a:blip r:embed="rId3"/>
          <a:srcRect t="21538"/>
          <a:stretch/>
        </p:blipFill>
        <p:spPr>
          <a:xfrm>
            <a:off x="0" y="87531"/>
            <a:ext cx="12192000" cy="6851093"/>
          </a:xfrm>
          <a:prstGeom prst="rect">
            <a:avLst/>
          </a:prstGeom>
        </p:spPr>
      </p:pic>
      <p:sp>
        <p:nvSpPr>
          <p:cNvPr id="3" name="Subtitle 2">
            <a:extLst>
              <a:ext uri="{FF2B5EF4-FFF2-40B4-BE49-F238E27FC236}">
                <a16:creationId xmlns="" xmlns:a16="http://schemas.microsoft.com/office/drawing/2014/main" id="{B7A44297-302F-6C48-A30F-C22FE4A85DBF}"/>
              </a:ext>
            </a:extLst>
          </p:cNvPr>
          <p:cNvSpPr>
            <a:spLocks noGrp="1"/>
          </p:cNvSpPr>
          <p:nvPr>
            <p:ph type="subTitle" idx="1"/>
          </p:nvPr>
        </p:nvSpPr>
        <p:spPr>
          <a:xfrm>
            <a:off x="5193321" y="3681044"/>
            <a:ext cx="3645877" cy="726834"/>
          </a:xfrm>
        </p:spPr>
        <p:txBody>
          <a:bodyPr>
            <a:normAutofit fontScale="47500" lnSpcReduction="20000"/>
          </a:bodyPr>
          <a:lstStyle/>
          <a:p>
            <a:pPr>
              <a:lnSpc>
                <a:spcPct val="170000"/>
              </a:lnSpc>
            </a:pPr>
            <a:r>
              <a:rPr lang="en-US" sz="1200" dirty="0">
                <a:solidFill>
                  <a:schemeClr val="bg1"/>
                </a:solidFill>
                <a:latin typeface="Avenir Next" panose="020B0503020202020204" pitchFamily="34" charset="0"/>
              </a:rPr>
              <a:t>WRITTEN BY DEBBIE MALOBA</a:t>
            </a:r>
            <a:br>
              <a:rPr lang="en-US" sz="1200" dirty="0">
                <a:solidFill>
                  <a:schemeClr val="bg1"/>
                </a:solidFill>
                <a:latin typeface="Avenir Next" panose="020B0503020202020204" pitchFamily="34" charset="0"/>
              </a:rPr>
            </a:br>
            <a:r>
              <a:rPr lang="en-US" sz="1200" dirty="0">
                <a:solidFill>
                  <a:schemeClr val="bg1"/>
                </a:solidFill>
                <a:latin typeface="Avenir Next" panose="020B0503020202020204" pitchFamily="34" charset="0"/>
              </a:rPr>
              <a:t>WOMEN’S AND CHILDREN’S MINISTRIES DIRECTOR</a:t>
            </a:r>
            <a:br>
              <a:rPr lang="en-US" sz="1200" dirty="0">
                <a:solidFill>
                  <a:schemeClr val="bg1"/>
                </a:solidFill>
                <a:latin typeface="Avenir Next" panose="020B0503020202020204" pitchFamily="34" charset="0"/>
              </a:rPr>
            </a:br>
            <a:r>
              <a:rPr lang="en-US" sz="1200" dirty="0">
                <a:solidFill>
                  <a:schemeClr val="bg1"/>
                </a:solidFill>
                <a:latin typeface="Avenir Next" panose="020B0503020202020204" pitchFamily="34" charset="0"/>
              </a:rPr>
              <a:t>EAST-CENTRAL AFRICA DIVISION</a:t>
            </a:r>
            <a:br>
              <a:rPr lang="en-US" sz="1200" dirty="0">
                <a:solidFill>
                  <a:schemeClr val="bg1"/>
                </a:solidFill>
                <a:latin typeface="Avenir Next" panose="020B0503020202020204" pitchFamily="34" charset="0"/>
              </a:rPr>
            </a:br>
            <a:endParaRPr lang="en-US" sz="1200"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609224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flower&#10;&#10;Description automatically generated">
            <a:extLst>
              <a:ext uri="{FF2B5EF4-FFF2-40B4-BE49-F238E27FC236}">
                <a16:creationId xmlns="" xmlns:a16="http://schemas.microsoft.com/office/drawing/2014/main" id="{510A8138-514E-CA49-88E8-BA419E6269A5}"/>
              </a:ext>
            </a:extLst>
          </p:cNvPr>
          <p:cNvPicPr>
            <a:picLocks noChangeAspect="1"/>
          </p:cNvPicPr>
          <p:nvPr/>
        </p:nvPicPr>
        <p:blipFill rotWithShape="1">
          <a:blip r:embed="rId3"/>
          <a:srcRect b="25000"/>
          <a:stretch/>
        </p:blipFill>
        <p:spPr>
          <a:xfrm>
            <a:off x="-1" y="10"/>
            <a:ext cx="12192000" cy="6857990"/>
          </a:xfrm>
          <a:prstGeom prst="rect">
            <a:avLst/>
          </a:prstGeom>
        </p:spPr>
      </p:pic>
      <p:sp>
        <p:nvSpPr>
          <p:cNvPr id="14"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 xmlns:a16="http://schemas.microsoft.com/office/drawing/2014/main" id="{004FA5F5-28AA-9B4B-8F9C-BA9DE7DC1434}"/>
              </a:ext>
            </a:extLst>
          </p:cNvPr>
          <p:cNvSpPr>
            <a:spLocks noGrp="1"/>
          </p:cNvSpPr>
          <p:nvPr>
            <p:ph type="title"/>
          </p:nvPr>
        </p:nvSpPr>
        <p:spPr>
          <a:xfrm>
            <a:off x="679939" y="2167940"/>
            <a:ext cx="4128139" cy="1381011"/>
          </a:xfrm>
        </p:spPr>
        <p:txBody>
          <a:bodyPr>
            <a:normAutofit fontScale="90000"/>
          </a:bodyPr>
          <a:lstStyle/>
          <a:p>
            <a:pPr algn="ctr">
              <a:lnSpc>
                <a:spcPct val="100000"/>
              </a:lnSpc>
            </a:pPr>
            <a:r>
              <a:rPr lang="en-US" sz="3300" b="1" cap="small" dirty="0" smtClean="0">
                <a:latin typeface="Avenir Next" panose="020B0503020202020204" pitchFamily="34" charset="0"/>
              </a:rPr>
              <a:t>CINQ ÉTAPES POUR ATTEINDRE</a:t>
            </a:r>
            <a:br>
              <a:rPr lang="en-US" sz="3300" b="1" cap="small" dirty="0" smtClean="0">
                <a:latin typeface="Avenir Next" panose="020B0503020202020204" pitchFamily="34" charset="0"/>
              </a:rPr>
            </a:br>
            <a:r>
              <a:rPr lang="en-US" sz="3300" b="1" cap="small" dirty="0" smtClean="0">
                <a:solidFill>
                  <a:srgbClr val="C00000"/>
                </a:solidFill>
                <a:latin typeface="Avenir Next" panose="020B0503020202020204" pitchFamily="34" charset="0"/>
              </a:rPr>
              <a:t>LE PARDON</a:t>
            </a:r>
            <a:r>
              <a:rPr lang="en-US" sz="3300" dirty="0">
                <a:solidFill>
                  <a:srgbClr val="C00000"/>
                </a:solidFill>
                <a:effectLst/>
                <a:latin typeface="Avenir Next" panose="020B0503020202020204" pitchFamily="34" charset="0"/>
              </a:rPr>
              <a:t/>
            </a:r>
            <a:br>
              <a:rPr lang="en-US" sz="3300" dirty="0">
                <a:solidFill>
                  <a:srgbClr val="C00000"/>
                </a:solidFill>
                <a:effectLst/>
                <a:latin typeface="Avenir Next" panose="020B0503020202020204" pitchFamily="34" charset="0"/>
              </a:rPr>
            </a:br>
            <a:endParaRPr lang="en-US" sz="3300" dirty="0">
              <a:solidFill>
                <a:srgbClr val="C00000"/>
              </a:solidFill>
              <a:latin typeface="Avenir Next" panose="020B0503020202020204" pitchFamily="34" charset="0"/>
            </a:endParaRPr>
          </a:p>
        </p:txBody>
      </p:sp>
      <p:cxnSp>
        <p:nvCxnSpPr>
          <p:cNvPr id="15" name="Straight Connector 11">
            <a:extLst>
              <a:ext uri="{FF2B5EF4-FFF2-40B4-BE49-F238E27FC236}">
                <a16:creationId xmlns=""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9B2EE7FD-9BCA-BF44-99B8-81086C2E5052}"/>
              </a:ext>
            </a:extLst>
          </p:cNvPr>
          <p:cNvSpPr>
            <a:spLocks noGrp="1"/>
          </p:cNvSpPr>
          <p:nvPr>
            <p:ph idx="1"/>
          </p:nvPr>
        </p:nvSpPr>
        <p:spPr>
          <a:xfrm>
            <a:off x="525516" y="3159667"/>
            <a:ext cx="4593021" cy="2619839"/>
          </a:xfrm>
        </p:spPr>
        <p:txBody>
          <a:bodyPr anchor="ctr">
            <a:normAutofit/>
          </a:bodyPr>
          <a:lstStyle/>
          <a:p>
            <a:pPr marL="0" indent="0">
              <a:buNone/>
            </a:pPr>
            <a:r>
              <a:rPr lang="fr-FR" sz="2000" dirty="0"/>
              <a:t>Parfois, la douleur est si profonde que nous avons besoin du désir de pardonner. Ces cinq étapes contribueront à développer un cœur qui aime et qui pardonne.</a:t>
            </a:r>
            <a:endParaRPr lang="en-US" sz="2000" dirty="0"/>
          </a:p>
          <a:p>
            <a:pPr algn="ctr">
              <a:lnSpc>
                <a:spcPct val="100000"/>
              </a:lnSpc>
            </a:pPr>
            <a:endParaRPr lang="en-US" sz="2000" dirty="0"/>
          </a:p>
        </p:txBody>
      </p:sp>
    </p:spTree>
    <p:extLst>
      <p:ext uri="{BB962C8B-B14F-4D97-AF65-F5344CB8AC3E}">
        <p14:creationId xmlns:p14="http://schemas.microsoft.com/office/powerpoint/2010/main" val="293904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flower&#10;&#10;Description automatically generated">
            <a:extLst>
              <a:ext uri="{FF2B5EF4-FFF2-40B4-BE49-F238E27FC236}">
                <a16:creationId xmlns="" xmlns:a16="http://schemas.microsoft.com/office/drawing/2014/main" id="{256E187D-429B-7044-9901-59688E2A70B0}"/>
              </a:ext>
            </a:extLst>
          </p:cNvPr>
          <p:cNvPicPr>
            <a:picLocks noChangeAspect="1"/>
          </p:cNvPicPr>
          <p:nvPr/>
        </p:nvPicPr>
        <p:blipFill rotWithShape="1">
          <a:blip r:embed="rId3"/>
          <a:srcRect b="25000"/>
          <a:stretch/>
        </p:blipFill>
        <p:spPr>
          <a:xfrm>
            <a:off x="0" y="10"/>
            <a:ext cx="12192000" cy="6857990"/>
          </a:xfrm>
          <a:prstGeom prst="rect">
            <a:avLst/>
          </a:prstGeom>
        </p:spPr>
      </p:pic>
      <p:sp>
        <p:nvSpPr>
          <p:cNvPr id="11"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 xmlns:a16="http://schemas.microsoft.com/office/drawing/2014/main" id="{100D3C97-02A5-1848-A27A-4BA9A05493E1}"/>
              </a:ext>
            </a:extLst>
          </p:cNvPr>
          <p:cNvSpPr>
            <a:spLocks noGrp="1"/>
          </p:cNvSpPr>
          <p:nvPr>
            <p:ph type="title"/>
          </p:nvPr>
        </p:nvSpPr>
        <p:spPr>
          <a:xfrm>
            <a:off x="2127934" y="2699391"/>
            <a:ext cx="8235260" cy="1342754"/>
          </a:xfrm>
        </p:spPr>
        <p:txBody>
          <a:bodyPr>
            <a:normAutofit/>
          </a:bodyPr>
          <a:lstStyle/>
          <a:p>
            <a:r>
              <a:rPr lang="en-US" sz="2400" b="1" dirty="0" smtClean="0">
                <a:solidFill>
                  <a:srgbClr val="CE225D"/>
                </a:solidFill>
                <a:latin typeface="Avenir Next" panose="020B0503020202020204" pitchFamily="34" charset="0"/>
              </a:rPr>
              <a:t>ÉTAPE 1 </a:t>
            </a:r>
            <a:r>
              <a:rPr lang="en-US" sz="2400" b="1" dirty="0" smtClean="0">
                <a:latin typeface="Avenir Next" panose="020B0503020202020204" pitchFamily="34" charset="0"/>
              </a:rPr>
              <a:t>: RECONNAÎTRE QUE NOUS-MÊMES AVONS ÉTÉ TOTALEMENT PARDONNÉS PAR DIEU.</a:t>
            </a:r>
            <a:endParaRPr lang="en-US" sz="2400" dirty="0">
              <a:latin typeface="Avenir Next" panose="020B0503020202020204" pitchFamily="34" charset="0"/>
            </a:endParaRPr>
          </a:p>
        </p:txBody>
      </p:sp>
      <p:cxnSp>
        <p:nvCxnSpPr>
          <p:cNvPr id="13" name="Straight Connector 12">
            <a:extLst>
              <a:ext uri="{FF2B5EF4-FFF2-40B4-BE49-F238E27FC236}">
                <a16:creationId xmlns=""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F96353AA-5EBA-C247-A5C6-0009C1DCF924}"/>
              </a:ext>
            </a:extLst>
          </p:cNvPr>
          <p:cNvSpPr>
            <a:spLocks noGrp="1"/>
          </p:cNvSpPr>
          <p:nvPr>
            <p:ph idx="1"/>
          </p:nvPr>
        </p:nvSpPr>
        <p:spPr>
          <a:xfrm>
            <a:off x="2166744" y="3616864"/>
            <a:ext cx="6649007" cy="2619839"/>
          </a:xfrm>
        </p:spPr>
        <p:txBody>
          <a:bodyPr anchor="ctr">
            <a:normAutofit/>
          </a:bodyPr>
          <a:lstStyle/>
          <a:p>
            <a:pPr>
              <a:lnSpc>
                <a:spcPct val="100000"/>
              </a:lnSpc>
            </a:pPr>
            <a:r>
              <a:rPr lang="fr-FR" sz="2400" dirty="0"/>
              <a:t>Réaliser que Dieu nous a </a:t>
            </a:r>
            <a:r>
              <a:rPr lang="fr-FR" sz="2400" dirty="0" smtClean="0"/>
              <a:t>complètement effacé une </a:t>
            </a:r>
            <a:r>
              <a:rPr lang="fr-FR" sz="2400" dirty="0"/>
              <a:t>dette que nous ne pourrons jamais rembourser nous aide à comprendre l'importance de pardonner aux autres.</a:t>
            </a:r>
            <a:r>
              <a:rPr lang="en-US" sz="2400" dirty="0"/>
              <a:t> </a:t>
            </a:r>
          </a:p>
        </p:txBody>
      </p:sp>
    </p:spTree>
    <p:extLst>
      <p:ext uri="{BB962C8B-B14F-4D97-AF65-F5344CB8AC3E}">
        <p14:creationId xmlns:p14="http://schemas.microsoft.com/office/powerpoint/2010/main" val="2846620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flower&#10;&#10;Description automatically generated">
            <a:extLst>
              <a:ext uri="{FF2B5EF4-FFF2-40B4-BE49-F238E27FC236}">
                <a16:creationId xmlns="" xmlns:a16="http://schemas.microsoft.com/office/drawing/2014/main" id="{1611EAEB-3712-AE4C-A901-9E145BDEE207}"/>
              </a:ext>
            </a:extLst>
          </p:cNvPr>
          <p:cNvPicPr>
            <a:picLocks noChangeAspect="1"/>
          </p:cNvPicPr>
          <p:nvPr/>
        </p:nvPicPr>
        <p:blipFill rotWithShape="1">
          <a:blip r:embed="rId3"/>
          <a:srcRect b="25000"/>
          <a:stretch/>
        </p:blipFill>
        <p:spPr>
          <a:xfrm>
            <a:off x="0" y="10"/>
            <a:ext cx="12192000" cy="6857990"/>
          </a:xfrm>
          <a:prstGeom prst="rect">
            <a:avLst/>
          </a:prstGeom>
        </p:spPr>
      </p:pic>
      <p:sp>
        <p:nvSpPr>
          <p:cNvPr id="9"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 xmlns:a16="http://schemas.microsoft.com/office/drawing/2014/main" id="{EA053CB9-44E2-4F40-9F78-A0A19E4CE0D1}"/>
              </a:ext>
            </a:extLst>
          </p:cNvPr>
          <p:cNvSpPr>
            <a:spLocks noGrp="1"/>
          </p:cNvSpPr>
          <p:nvPr>
            <p:ph type="title"/>
          </p:nvPr>
        </p:nvSpPr>
        <p:spPr>
          <a:xfrm>
            <a:off x="2174829" y="2711114"/>
            <a:ext cx="6500244" cy="1342754"/>
          </a:xfrm>
        </p:spPr>
        <p:txBody>
          <a:bodyPr>
            <a:normAutofit/>
          </a:bodyPr>
          <a:lstStyle/>
          <a:p>
            <a:r>
              <a:rPr lang="en-US" sz="2400" b="1" dirty="0" smtClean="0">
                <a:solidFill>
                  <a:srgbClr val="C00000"/>
                </a:solidFill>
                <a:latin typeface="Avenir Next" panose="020B0503020202020204" pitchFamily="34" charset="0"/>
              </a:rPr>
              <a:t>ÉTAPE 2 :</a:t>
            </a:r>
            <a:r>
              <a:rPr lang="en-US" sz="2400" b="1" dirty="0" smtClean="0">
                <a:latin typeface="Avenir Next" panose="020B0503020202020204" pitchFamily="34" charset="0"/>
              </a:rPr>
              <a:t> LIBÉRER L’OFFENSEUR DE LA DETTE QU’IL A (SELON VOUS) ENVERS VOUS.</a:t>
            </a:r>
            <a:endParaRPr lang="en-US" sz="2400" dirty="0">
              <a:latin typeface="Avenir Next" panose="020B0503020202020204" pitchFamily="34" charset="0"/>
            </a:endParaRPr>
          </a:p>
        </p:txBody>
      </p:sp>
      <p:cxnSp>
        <p:nvCxnSpPr>
          <p:cNvPr id="11" name="Straight Connector 10">
            <a:extLst>
              <a:ext uri="{FF2B5EF4-FFF2-40B4-BE49-F238E27FC236}">
                <a16:creationId xmlns=""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E408B67A-129E-FA4F-8DD2-13F07BD54A7E}"/>
              </a:ext>
            </a:extLst>
          </p:cNvPr>
          <p:cNvSpPr>
            <a:spLocks noGrp="1"/>
          </p:cNvSpPr>
          <p:nvPr>
            <p:ph idx="1"/>
          </p:nvPr>
        </p:nvSpPr>
        <p:spPr>
          <a:xfrm>
            <a:off x="2063262" y="3417573"/>
            <a:ext cx="7631723" cy="2619839"/>
          </a:xfrm>
        </p:spPr>
        <p:txBody>
          <a:bodyPr anchor="ctr">
            <a:normAutofit/>
          </a:bodyPr>
          <a:lstStyle/>
          <a:p>
            <a:pPr>
              <a:lnSpc>
                <a:spcPct val="100000"/>
              </a:lnSpc>
            </a:pPr>
            <a:r>
              <a:rPr lang="fr-FR" sz="2400" dirty="0"/>
              <a:t>Cela implique</a:t>
            </a:r>
            <a:r>
              <a:rPr lang="fr-FR" sz="2400" b="1" dirty="0"/>
              <a:t> </a:t>
            </a:r>
            <a:r>
              <a:rPr lang="fr-FR" sz="2400" dirty="0"/>
              <a:t>de regrouper mentalement tous nos sentiments hostiles et de les soumettre à Christ. Nous pouvons accomplir cela en rencontrant en personne celui ou celle qui nous a fait du tort ou, si nécessaire, en utilisant une autre approche. </a:t>
            </a:r>
            <a:endParaRPr lang="en-US" sz="2400" dirty="0"/>
          </a:p>
        </p:txBody>
      </p:sp>
    </p:spTree>
    <p:extLst>
      <p:ext uri="{BB962C8B-B14F-4D97-AF65-F5344CB8AC3E}">
        <p14:creationId xmlns:p14="http://schemas.microsoft.com/office/powerpoint/2010/main" val="1224224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lose up of a flower&#10;&#10;Description automatically generated">
            <a:extLst>
              <a:ext uri="{FF2B5EF4-FFF2-40B4-BE49-F238E27FC236}">
                <a16:creationId xmlns="" xmlns:a16="http://schemas.microsoft.com/office/drawing/2014/main" id="{45569EB1-2F5D-4C4A-8230-E4A77B70BBE3}"/>
              </a:ext>
            </a:extLst>
          </p:cNvPr>
          <p:cNvPicPr>
            <a:picLocks noChangeAspect="1"/>
          </p:cNvPicPr>
          <p:nvPr/>
        </p:nvPicPr>
        <p:blipFill rotWithShape="1">
          <a:blip r:embed="rId3"/>
          <a:srcRect b="25000"/>
          <a:stretch/>
        </p:blipFill>
        <p:spPr>
          <a:xfrm>
            <a:off x="0" y="10"/>
            <a:ext cx="12192000" cy="6857990"/>
          </a:xfrm>
          <a:prstGeom prst="rect">
            <a:avLst/>
          </a:prstGeom>
        </p:spPr>
      </p:pic>
      <p:sp>
        <p:nvSpPr>
          <p:cNvPr id="16"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 xmlns:a16="http://schemas.microsoft.com/office/drawing/2014/main" id="{F073C31E-EFDB-1443-8780-240BEC49F521}"/>
              </a:ext>
            </a:extLst>
          </p:cNvPr>
          <p:cNvSpPr>
            <a:spLocks noGrp="1"/>
          </p:cNvSpPr>
          <p:nvPr>
            <p:ph type="title"/>
          </p:nvPr>
        </p:nvSpPr>
        <p:spPr>
          <a:xfrm>
            <a:off x="2174831" y="2886959"/>
            <a:ext cx="7812180" cy="1342754"/>
          </a:xfrm>
        </p:spPr>
        <p:txBody>
          <a:bodyPr>
            <a:noAutofit/>
          </a:bodyPr>
          <a:lstStyle/>
          <a:p>
            <a:r>
              <a:rPr lang="en-US" sz="2400" b="1" dirty="0" smtClean="0">
                <a:solidFill>
                  <a:srgbClr val="C00000"/>
                </a:solidFill>
                <a:latin typeface="Avenir Next" panose="020B0503020202020204" pitchFamily="34" charset="0"/>
              </a:rPr>
              <a:t>ÉTAPE 3 :</a:t>
            </a:r>
            <a:r>
              <a:rPr lang="en-US" sz="2400" b="1" dirty="0" smtClean="0">
                <a:latin typeface="Avenir Next" panose="020B0503020202020204" pitchFamily="34" charset="0"/>
              </a:rPr>
              <a:t> ACCEPTER LES PERSONNES TELLES QU’ELLES SONT ET LES LIBÉRER DE TOUTE RESPONSABILITÉ DE RÉPONDRE </a:t>
            </a:r>
            <a:r>
              <a:rPr lang="en-US" sz="2400" b="1" dirty="0" err="1" smtClean="0">
                <a:latin typeface="Avenir Next" panose="020B0503020202020204" pitchFamily="34" charset="0"/>
              </a:rPr>
              <a:t>À</a:t>
            </a:r>
            <a:r>
              <a:rPr lang="en-US" sz="2400" b="1" dirty="0" smtClean="0">
                <a:latin typeface="Avenir Next" panose="020B0503020202020204" pitchFamily="34" charset="0"/>
              </a:rPr>
              <a:t> NOS BESOINS.</a:t>
            </a:r>
            <a:endParaRPr lang="en-US" sz="2400" dirty="0">
              <a:latin typeface="Avenir Next" panose="020B0503020202020204" pitchFamily="34" charset="0"/>
            </a:endParaRPr>
          </a:p>
        </p:txBody>
      </p:sp>
      <p:cxnSp>
        <p:nvCxnSpPr>
          <p:cNvPr id="18" name="Straight Connector 17">
            <a:extLst>
              <a:ext uri="{FF2B5EF4-FFF2-40B4-BE49-F238E27FC236}">
                <a16:creationId xmlns=""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2467892D-65C5-0948-A8F5-6A9DD2302D70}"/>
              </a:ext>
            </a:extLst>
          </p:cNvPr>
          <p:cNvSpPr>
            <a:spLocks noGrp="1"/>
          </p:cNvSpPr>
          <p:nvPr>
            <p:ph idx="1"/>
          </p:nvPr>
        </p:nvSpPr>
        <p:spPr>
          <a:xfrm>
            <a:off x="1987262" y="3616864"/>
            <a:ext cx="8246985" cy="2619839"/>
          </a:xfrm>
        </p:spPr>
        <p:txBody>
          <a:bodyPr anchor="ctr">
            <a:normAutofit/>
          </a:bodyPr>
          <a:lstStyle/>
          <a:p>
            <a:pPr>
              <a:lnSpc>
                <a:spcPct val="100000"/>
              </a:lnSpc>
            </a:pPr>
            <a:r>
              <a:rPr lang="fr-FR" sz="2000" dirty="0"/>
              <a:t>Nous connaissons tous quelqu'un qui blâme autrui pour leurs sentiments d'acceptation ou de rejet des autres. Vous êtes peut-être l’un deux. Certaines personnes peuvent gâcher votre journée ou l’embellir en fonction de l'attention qu'elles vous portent. C'est un trait commun chez ceux qui ne peuvent ou ne veulent pas pardonner. </a:t>
            </a:r>
            <a:endParaRPr lang="en-US" sz="2000" dirty="0"/>
          </a:p>
        </p:txBody>
      </p:sp>
    </p:spTree>
    <p:extLst>
      <p:ext uri="{BB962C8B-B14F-4D97-AF65-F5344CB8AC3E}">
        <p14:creationId xmlns:p14="http://schemas.microsoft.com/office/powerpoint/2010/main" val="3503256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descr="A close up of a flower&#10;&#10;Description automatically generated">
            <a:extLst>
              <a:ext uri="{FF2B5EF4-FFF2-40B4-BE49-F238E27FC236}">
                <a16:creationId xmlns="" xmlns:a16="http://schemas.microsoft.com/office/drawing/2014/main" id="{C87C6D2D-188C-5D4A-9E9E-E6D58E1F45BF}"/>
              </a:ext>
            </a:extLst>
          </p:cNvPr>
          <p:cNvPicPr>
            <a:picLocks noChangeAspect="1"/>
          </p:cNvPicPr>
          <p:nvPr/>
        </p:nvPicPr>
        <p:blipFill rotWithShape="1">
          <a:blip r:embed="rId3"/>
          <a:srcRect b="25000"/>
          <a:stretch/>
        </p:blipFill>
        <p:spPr>
          <a:xfrm>
            <a:off x="0" y="10"/>
            <a:ext cx="12192000" cy="6857990"/>
          </a:xfrm>
          <a:prstGeom prst="rect">
            <a:avLst/>
          </a:prstGeom>
        </p:spPr>
      </p:pic>
      <p:sp>
        <p:nvSpPr>
          <p:cNvPr id="25" name="Freeform 5">
            <a:extLst>
              <a:ext uri="{FF2B5EF4-FFF2-40B4-BE49-F238E27FC236}">
                <a16:creationId xmlns="" xmlns:a16="http://schemas.microsoft.com/office/drawing/2014/main" id="{87CC2527-562A-4F69-B487-4371E5B243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 xmlns:a16="http://schemas.microsoft.com/office/drawing/2014/main" id="{7C19786B-824E-8847-96C8-2A1F2644C7EA}"/>
              </a:ext>
            </a:extLst>
          </p:cNvPr>
          <p:cNvSpPr>
            <a:spLocks noGrp="1"/>
          </p:cNvSpPr>
          <p:nvPr>
            <p:ph type="title"/>
          </p:nvPr>
        </p:nvSpPr>
        <p:spPr>
          <a:xfrm>
            <a:off x="425457" y="2141688"/>
            <a:ext cx="8485438" cy="1834056"/>
          </a:xfrm>
        </p:spPr>
        <p:txBody>
          <a:bodyPr vert="horz" lIns="91440" tIns="45720" rIns="91440" bIns="45720" rtlCol="0" anchor="b">
            <a:normAutofit/>
          </a:bodyPr>
          <a:lstStyle/>
          <a:p>
            <a:pPr>
              <a:lnSpc>
                <a:spcPct val="100000"/>
              </a:lnSpc>
            </a:pPr>
            <a:r>
              <a:rPr lang="en-US" sz="2400" b="1" dirty="0" smtClean="0">
                <a:solidFill>
                  <a:srgbClr val="C00000"/>
                </a:solidFill>
                <a:latin typeface="Avenir Next" panose="020B0503020202020204" pitchFamily="34" charset="0"/>
              </a:rPr>
              <a:t>ÉTAPE 4 :</a:t>
            </a:r>
            <a:r>
              <a:rPr lang="en-US" sz="2400" b="1" dirty="0" smtClean="0">
                <a:latin typeface="Avenir Next" panose="020B0503020202020204" pitchFamily="34" charset="0"/>
              </a:rPr>
              <a:t> CONSIDÉRER CES SITUATIONS COMME DES OCCASIONS D’APPRENDRE.</a:t>
            </a:r>
            <a:endParaRPr lang="en-US" sz="2400" dirty="0">
              <a:latin typeface="Avenir Next" panose="020B0503020202020204" pitchFamily="34" charset="0"/>
            </a:endParaRPr>
          </a:p>
        </p:txBody>
      </p:sp>
      <p:sp>
        <p:nvSpPr>
          <p:cNvPr id="3" name="Content Placeholder 2">
            <a:extLst>
              <a:ext uri="{FF2B5EF4-FFF2-40B4-BE49-F238E27FC236}">
                <a16:creationId xmlns="" xmlns:a16="http://schemas.microsoft.com/office/drawing/2014/main" id="{C9FC856A-A545-0B40-BEDF-E9C5A3163F58}"/>
              </a:ext>
            </a:extLst>
          </p:cNvPr>
          <p:cNvSpPr>
            <a:spLocks noGrp="1"/>
          </p:cNvSpPr>
          <p:nvPr>
            <p:ph idx="1"/>
          </p:nvPr>
        </p:nvSpPr>
        <p:spPr>
          <a:xfrm>
            <a:off x="385644" y="4349264"/>
            <a:ext cx="7102977" cy="1236728"/>
          </a:xfrm>
        </p:spPr>
        <p:txBody>
          <a:bodyPr vert="horz" lIns="91440" tIns="45720" rIns="91440" bIns="45720" rtlCol="0">
            <a:normAutofit/>
          </a:bodyPr>
          <a:lstStyle/>
          <a:p>
            <a:pPr>
              <a:lnSpc>
                <a:spcPct val="100000"/>
              </a:lnSpc>
            </a:pPr>
            <a:r>
              <a:rPr lang="fr-FR" sz="2400" dirty="0"/>
              <a:t>Le Seigneur utilise des situations et des personnes pour nous aider à mieux comprendre sa grâce. </a:t>
            </a:r>
            <a:endParaRPr lang="en-US" sz="2400" dirty="0"/>
          </a:p>
        </p:txBody>
      </p:sp>
      <p:cxnSp>
        <p:nvCxnSpPr>
          <p:cNvPr id="27" name="Straight Connector 26">
            <a:extLst>
              <a:ext uri="{FF2B5EF4-FFF2-40B4-BE49-F238E27FC236}">
                <a16:creationId xmlns="" xmlns:a16="http://schemas.microsoft.com/office/drawing/2014/main" id="{BCDAEC91-5BCE-4B55-9CC0-43EF94CB734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9602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flower&#10;&#10;Description automatically generated">
            <a:extLst>
              <a:ext uri="{FF2B5EF4-FFF2-40B4-BE49-F238E27FC236}">
                <a16:creationId xmlns="" xmlns:a16="http://schemas.microsoft.com/office/drawing/2014/main" id="{09D11D93-7341-F043-8E67-1E3C7E113C65}"/>
              </a:ext>
            </a:extLst>
          </p:cNvPr>
          <p:cNvPicPr>
            <a:picLocks noChangeAspect="1"/>
          </p:cNvPicPr>
          <p:nvPr/>
        </p:nvPicPr>
        <p:blipFill rotWithShape="1">
          <a:blip r:embed="rId3"/>
          <a:srcRect b="25000"/>
          <a:stretch/>
        </p:blipFill>
        <p:spPr>
          <a:xfrm>
            <a:off x="0" y="10"/>
            <a:ext cx="12192000" cy="6857990"/>
          </a:xfrm>
          <a:prstGeom prst="rect">
            <a:avLst/>
          </a:prstGeom>
        </p:spPr>
      </p:pic>
      <p:sp>
        <p:nvSpPr>
          <p:cNvPr id="9"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 xmlns:a16="http://schemas.microsoft.com/office/drawing/2014/main" id="{542A8298-0148-AB4B-9EFC-95DD4769954A}"/>
              </a:ext>
            </a:extLst>
          </p:cNvPr>
          <p:cNvSpPr>
            <a:spLocks noGrp="1"/>
          </p:cNvSpPr>
          <p:nvPr>
            <p:ph type="title"/>
          </p:nvPr>
        </p:nvSpPr>
        <p:spPr>
          <a:xfrm>
            <a:off x="1272152" y="2546992"/>
            <a:ext cx="6652644" cy="1342754"/>
          </a:xfrm>
        </p:spPr>
        <p:txBody>
          <a:bodyPr>
            <a:normAutofit/>
          </a:bodyPr>
          <a:lstStyle/>
          <a:p>
            <a:pPr algn="ctr"/>
            <a:r>
              <a:rPr lang="en-US" sz="2400" b="1" dirty="0" smtClean="0">
                <a:solidFill>
                  <a:srgbClr val="C00000"/>
                </a:solidFill>
                <a:latin typeface="Avenir Next" panose="020B0503020202020204" pitchFamily="34" charset="0"/>
              </a:rPr>
              <a:t>ÉTAPE 5 :</a:t>
            </a:r>
            <a:r>
              <a:rPr lang="en-US" sz="2400" b="1" dirty="0" smtClean="0">
                <a:latin typeface="Avenir Next" panose="020B0503020202020204" pitchFamily="34" charset="0"/>
              </a:rPr>
              <a:t> </a:t>
            </a:r>
            <a:r>
              <a:rPr lang="en-US" sz="2400" b="1" dirty="0" smtClean="0">
                <a:latin typeface="Avenir Next" panose="020B0503020202020204" pitchFamily="34" charset="0"/>
              </a:rPr>
              <a:t>SE RÉCONCILIER</a:t>
            </a:r>
            <a:endParaRPr lang="en-US" sz="2400" dirty="0">
              <a:latin typeface="Avenir Next" panose="020B0503020202020204" pitchFamily="34" charset="0"/>
            </a:endParaRPr>
          </a:p>
        </p:txBody>
      </p:sp>
      <p:cxnSp>
        <p:nvCxnSpPr>
          <p:cNvPr id="11" name="Straight Connector 10">
            <a:extLst>
              <a:ext uri="{FF2B5EF4-FFF2-40B4-BE49-F238E27FC236}">
                <a16:creationId xmlns=""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0743B4AD-4348-0941-B842-23D6F04E5CE3}"/>
              </a:ext>
            </a:extLst>
          </p:cNvPr>
          <p:cNvSpPr>
            <a:spLocks noGrp="1"/>
          </p:cNvSpPr>
          <p:nvPr>
            <p:ph idx="1"/>
          </p:nvPr>
        </p:nvSpPr>
        <p:spPr>
          <a:xfrm>
            <a:off x="1673313" y="3171390"/>
            <a:ext cx="8068561" cy="2619839"/>
          </a:xfrm>
        </p:spPr>
        <p:txBody>
          <a:bodyPr anchor="ctr">
            <a:normAutofit/>
          </a:bodyPr>
          <a:lstStyle/>
          <a:p>
            <a:pPr marL="0" indent="0">
              <a:lnSpc>
                <a:spcPct val="100000"/>
              </a:lnSpc>
              <a:buNone/>
            </a:pPr>
            <a:r>
              <a:rPr lang="fr-FR" sz="2400" dirty="0" smtClean="0"/>
              <a:t>Parce </a:t>
            </a:r>
            <a:r>
              <a:rPr lang="fr-FR" sz="2400" dirty="0"/>
              <a:t>que Dieu « </a:t>
            </a:r>
            <a:r>
              <a:rPr lang="en-US" sz="2400" dirty="0"/>
              <a:t>nous a </a:t>
            </a:r>
            <a:r>
              <a:rPr lang="en-US" sz="2400" dirty="0" err="1"/>
              <a:t>réconciliés</a:t>
            </a:r>
            <a:r>
              <a:rPr lang="en-US" sz="2400" dirty="0"/>
              <a:t> avec </a:t>
            </a:r>
            <a:r>
              <a:rPr lang="en-US" sz="2400" dirty="0" err="1"/>
              <a:t>lui</a:t>
            </a:r>
            <a:r>
              <a:rPr lang="en-US" sz="2400" dirty="0"/>
              <a:t> par Christ, et nous a </a:t>
            </a:r>
            <a:r>
              <a:rPr lang="en-US" sz="2400" dirty="0" err="1"/>
              <a:t>donné</a:t>
            </a:r>
            <a:r>
              <a:rPr lang="en-US" sz="2400" dirty="0"/>
              <a:t> le </a:t>
            </a:r>
            <a:r>
              <a:rPr lang="en-US" sz="2400" dirty="0" err="1"/>
              <a:t>ministère</a:t>
            </a:r>
            <a:r>
              <a:rPr lang="en-US" sz="2400" dirty="0"/>
              <a:t> de la </a:t>
            </a:r>
            <a:r>
              <a:rPr lang="en-US" sz="2400" dirty="0" err="1"/>
              <a:t>réconciliation</a:t>
            </a:r>
            <a:r>
              <a:rPr lang="en-US" sz="2400" dirty="0"/>
              <a:t>, »</a:t>
            </a:r>
            <a:r>
              <a:rPr lang="fr-FR" sz="2400" dirty="0"/>
              <a:t> (2 Corinthiens 5:18), nous sommes appelés à faire notre part pour rétablir la communion avec ceux qui nous ont fait du mal. </a:t>
            </a:r>
            <a:endParaRPr lang="en-US" sz="2400" dirty="0"/>
          </a:p>
        </p:txBody>
      </p:sp>
    </p:spTree>
    <p:extLst>
      <p:ext uri="{BB962C8B-B14F-4D97-AF65-F5344CB8AC3E}">
        <p14:creationId xmlns:p14="http://schemas.microsoft.com/office/powerpoint/2010/main" val="569111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27546" y="4572000"/>
            <a:ext cx="7058307" cy="1964266"/>
          </a:xfrm>
          <a:prstGeom prst="rect">
            <a:avLst/>
          </a:prstGeom>
          <a:solidFill>
            <a:srgbClr val="7D6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23032A50-1DBB-5749-91F7-9E47A016B272}"/>
              </a:ext>
            </a:extLst>
          </p:cNvPr>
          <p:cNvSpPr>
            <a:spLocks noGrp="1"/>
          </p:cNvSpPr>
          <p:nvPr>
            <p:ph type="title"/>
          </p:nvPr>
        </p:nvSpPr>
        <p:spPr>
          <a:xfrm>
            <a:off x="524256" y="4767072"/>
            <a:ext cx="6594189" cy="1625210"/>
          </a:xfrm>
        </p:spPr>
        <p:txBody>
          <a:bodyPr>
            <a:normAutofit/>
          </a:bodyPr>
          <a:lstStyle/>
          <a:p>
            <a:pPr algn="r"/>
            <a:r>
              <a:rPr lang="en-US" sz="3700" b="1" cap="small" dirty="0" err="1">
                <a:solidFill>
                  <a:srgbClr val="FFFFFF"/>
                </a:solidFill>
                <a:latin typeface="Avenir Next" panose="020B0503020202020204" pitchFamily="34" charset="0"/>
              </a:rPr>
              <a:t>Q</a:t>
            </a:r>
            <a:r>
              <a:rPr lang="en-US" sz="3700" b="1" cap="small" dirty="0" err="1" smtClean="0">
                <a:solidFill>
                  <a:srgbClr val="FFFFFF"/>
                </a:solidFill>
                <a:latin typeface="Avenir Next" panose="020B0503020202020204" pitchFamily="34" charset="0"/>
              </a:rPr>
              <a:t>uatre</a:t>
            </a:r>
            <a:r>
              <a:rPr lang="en-US" sz="3700" b="1" cap="small" dirty="0" smtClean="0">
                <a:solidFill>
                  <a:srgbClr val="FFFFFF"/>
                </a:solidFill>
                <a:latin typeface="Avenir Next" panose="020B0503020202020204" pitchFamily="34" charset="0"/>
              </a:rPr>
              <a:t> Questions </a:t>
            </a:r>
            <a:r>
              <a:rPr lang="en-US" sz="3700" b="1" cap="small" dirty="0" err="1" smtClean="0">
                <a:solidFill>
                  <a:srgbClr val="FFFFFF"/>
                </a:solidFill>
                <a:latin typeface="Avenir Next" panose="020B0503020202020204" pitchFamily="34" charset="0"/>
              </a:rPr>
              <a:t>sur</a:t>
            </a:r>
            <a:r>
              <a:rPr lang="en-US" sz="3700" b="1" cap="small" dirty="0" smtClean="0">
                <a:solidFill>
                  <a:srgbClr val="FFFFFF"/>
                </a:solidFill>
                <a:latin typeface="Avenir Next" panose="020B0503020202020204" pitchFamily="34" charset="0"/>
              </a:rPr>
              <a:t> </a:t>
            </a:r>
            <a:br>
              <a:rPr lang="en-US" sz="3700" b="1" cap="small" dirty="0" smtClean="0">
                <a:solidFill>
                  <a:srgbClr val="FFFFFF"/>
                </a:solidFill>
                <a:latin typeface="Avenir Next" panose="020B0503020202020204" pitchFamily="34" charset="0"/>
              </a:rPr>
            </a:br>
            <a:r>
              <a:rPr lang="en-US" sz="3700" b="1" cap="small" dirty="0" smtClean="0">
                <a:solidFill>
                  <a:srgbClr val="FFFFFF"/>
                </a:solidFill>
                <a:latin typeface="Avenir Next" panose="020B0503020202020204" pitchFamily="34" charset="0"/>
              </a:rPr>
              <a:t>le Pardon</a:t>
            </a:r>
            <a:r>
              <a:rPr lang="en-US" sz="3700" dirty="0">
                <a:solidFill>
                  <a:srgbClr val="FFFFFF"/>
                </a:solidFill>
                <a:latin typeface="Avenir Next" panose="020B0503020202020204" pitchFamily="34" charset="0"/>
              </a:rPr>
              <a:t/>
            </a:r>
            <a:br>
              <a:rPr lang="en-US" sz="3700" dirty="0">
                <a:solidFill>
                  <a:srgbClr val="FFFFFF"/>
                </a:solidFill>
                <a:latin typeface="Avenir Next" panose="020B0503020202020204" pitchFamily="34" charset="0"/>
              </a:rPr>
            </a:br>
            <a:endParaRPr lang="en-US" sz="3700" dirty="0">
              <a:solidFill>
                <a:srgbClr val="FFFFFF"/>
              </a:solidFill>
              <a:latin typeface="Avenir Next" panose="020B0503020202020204" pitchFamily="34" charset="0"/>
            </a:endParaRPr>
          </a:p>
        </p:txBody>
      </p:sp>
      <p:pic>
        <p:nvPicPr>
          <p:cNvPr id="5" name="Picture 4" descr="A close up of a flower&#10;&#10;Description automatically generated">
            <a:extLst>
              <a:ext uri="{FF2B5EF4-FFF2-40B4-BE49-F238E27FC236}">
                <a16:creationId xmlns="" xmlns:a16="http://schemas.microsoft.com/office/drawing/2014/main" id="{CF5D9496-1223-F04F-96AC-70C6227F524D}"/>
              </a:ext>
            </a:extLst>
          </p:cNvPr>
          <p:cNvPicPr>
            <a:picLocks noChangeAspect="1"/>
          </p:cNvPicPr>
          <p:nvPr/>
        </p:nvPicPr>
        <p:blipFill rotWithShape="1">
          <a:blip r:embed="rId3"/>
          <a:srcRect r="1" b="22411"/>
          <a:stretch/>
        </p:blipFill>
        <p:spPr>
          <a:xfrm>
            <a:off x="327547" y="321733"/>
            <a:ext cx="7058306" cy="4107392"/>
          </a:xfrm>
          <a:prstGeom prst="rect">
            <a:avLst/>
          </a:prstGeom>
        </p:spPr>
      </p:pic>
      <p:sp>
        <p:nvSpPr>
          <p:cNvPr id="12" name="Rectangle 11">
            <a:extLst>
              <a:ext uri="{FF2B5EF4-FFF2-40B4-BE49-F238E27FC236}">
                <a16:creationId xmlns=""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 xmlns:a16="http://schemas.microsoft.com/office/drawing/2014/main" id="{9478B985-9C01-3D4B-A47E-C1D8937713AB}"/>
              </a:ext>
            </a:extLst>
          </p:cNvPr>
          <p:cNvSpPr>
            <a:spLocks noGrp="1"/>
          </p:cNvSpPr>
          <p:nvPr>
            <p:ph idx="1"/>
          </p:nvPr>
        </p:nvSpPr>
        <p:spPr>
          <a:xfrm>
            <a:off x="8029319" y="917725"/>
            <a:ext cx="3424739" cy="4852362"/>
          </a:xfrm>
        </p:spPr>
        <p:txBody>
          <a:bodyPr anchor="ctr">
            <a:normAutofit/>
          </a:bodyPr>
          <a:lstStyle/>
          <a:p>
            <a:pPr marL="0" indent="0" algn="ctr">
              <a:buNone/>
            </a:pPr>
            <a:r>
              <a:rPr lang="fr-FR" i="1" dirty="0">
                <a:solidFill>
                  <a:schemeClr val="bg1"/>
                </a:solidFill>
              </a:rPr>
              <a:t>Parfois, nous luttons pour pardonner aux autres parce que nous nous interrogeons sur </a:t>
            </a:r>
            <a:r>
              <a:rPr lang="fr-FR" i="1" dirty="0">
                <a:solidFill>
                  <a:schemeClr val="accent4">
                    <a:lumMod val="60000"/>
                    <a:lumOff val="40000"/>
                  </a:schemeClr>
                </a:solidFill>
              </a:rPr>
              <a:t>le pardon.</a:t>
            </a:r>
            <a:endParaRPr lang="en-US" i="1" dirty="0">
              <a:solidFill>
                <a:schemeClr val="accent4">
                  <a:lumMod val="60000"/>
                  <a:lumOff val="40000"/>
                </a:schemeClr>
              </a:solidFill>
            </a:endParaRPr>
          </a:p>
          <a:p>
            <a:pPr marL="0" indent="0" algn="ctr">
              <a:lnSpc>
                <a:spcPct val="100000"/>
              </a:lnSpc>
              <a:buNone/>
            </a:pPr>
            <a:endParaRPr lang="en-US" sz="2400" i="1" dirty="0">
              <a:solidFill>
                <a:srgbClr val="FFFFFF"/>
              </a:solidFill>
              <a:latin typeface="Book Antiqua" panose="02040602050305030304" pitchFamily="18" charset="0"/>
            </a:endParaRPr>
          </a:p>
        </p:txBody>
      </p:sp>
    </p:spTree>
    <p:extLst>
      <p:ext uri="{BB962C8B-B14F-4D97-AF65-F5344CB8AC3E}">
        <p14:creationId xmlns:p14="http://schemas.microsoft.com/office/powerpoint/2010/main" val="3701352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DBE7F1-6A1A-8B4D-8940-0ABC3DBEB372}"/>
              </a:ext>
            </a:extLst>
          </p:cNvPr>
          <p:cNvSpPr>
            <a:spLocks noGrp="1"/>
          </p:cNvSpPr>
          <p:nvPr>
            <p:ph type="title"/>
          </p:nvPr>
        </p:nvSpPr>
        <p:spPr>
          <a:xfrm>
            <a:off x="655320" y="226073"/>
            <a:ext cx="5120114" cy="2090407"/>
          </a:xfrm>
        </p:spPr>
        <p:txBody>
          <a:bodyPr>
            <a:normAutofit fontScale="90000"/>
          </a:bodyPr>
          <a:lstStyle/>
          <a:p>
            <a:pPr>
              <a:lnSpc>
                <a:spcPct val="100000"/>
              </a:lnSpc>
            </a:pPr>
            <a:r>
              <a:rPr lang="en-US" sz="2400" b="1" dirty="0"/>
              <a:t/>
            </a:r>
            <a:br>
              <a:rPr lang="en-US" sz="2400" b="1" dirty="0"/>
            </a:br>
            <a:r>
              <a:rPr lang="en-US" sz="2400" b="1" i="1" dirty="0" smtClean="0">
                <a:solidFill>
                  <a:srgbClr val="7F6000"/>
                </a:solidFill>
                <a:latin typeface="Book Antiqua"/>
                <a:cs typeface="Book Antiqua"/>
              </a:rPr>
              <a:t>Question</a:t>
            </a:r>
            <a:r>
              <a:rPr lang="en-US" sz="2400" b="1" dirty="0" smtClean="0">
                <a:solidFill>
                  <a:srgbClr val="7F6000"/>
                </a:solidFill>
              </a:rPr>
              <a:t> </a:t>
            </a:r>
            <a:r>
              <a:rPr lang="en-US" sz="2400" b="1" i="1" dirty="0" smtClean="0">
                <a:solidFill>
                  <a:srgbClr val="7F6000"/>
                </a:solidFill>
                <a:latin typeface="Book Antiqua" panose="02040602050305030304" pitchFamily="18" charset="0"/>
              </a:rPr>
              <a:t>1</a:t>
            </a:r>
            <a:r>
              <a:rPr lang="en-US" sz="2400" b="1" i="1" dirty="0">
                <a:solidFill>
                  <a:srgbClr val="7F6000"/>
                </a:solidFill>
                <a:latin typeface="Book Antiqua" panose="02040602050305030304" pitchFamily="18" charset="0"/>
              </a:rPr>
              <a:t>. </a:t>
            </a:r>
            <a:r>
              <a:rPr lang="fr-FR" sz="2400" b="1" i="1" dirty="0" smtClean="0">
                <a:solidFill>
                  <a:srgbClr val="7F6000"/>
                </a:solidFill>
                <a:latin typeface="Book Antiqua"/>
                <a:cs typeface="Book Antiqua"/>
              </a:rPr>
              <a:t>Le </a:t>
            </a:r>
            <a:r>
              <a:rPr lang="fr-FR" sz="2400" b="1" i="1" dirty="0">
                <a:solidFill>
                  <a:srgbClr val="7F6000"/>
                </a:solidFill>
                <a:latin typeface="Book Antiqua"/>
                <a:cs typeface="Book Antiqua"/>
              </a:rPr>
              <a:t>pardon signifie-t-il que nous devrions considérer que le péché ou le délit est sans conséquence, qu'il n'est pas si grave et qu'il peut être ignoré ? </a:t>
            </a:r>
            <a:endParaRPr lang="en-US" sz="2400" b="1" i="1" dirty="0">
              <a:solidFill>
                <a:srgbClr val="7F6000"/>
              </a:solidFill>
              <a:latin typeface="Book Antiqua"/>
              <a:cs typeface="Book Antiqua"/>
            </a:endParaRPr>
          </a:p>
        </p:txBody>
      </p:sp>
      <p:cxnSp>
        <p:nvCxnSpPr>
          <p:cNvPr id="10" name="Straight Arrow Connector 9">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22DDC936-5605-774E-A52F-6CCD6CB0DCBC}"/>
              </a:ext>
            </a:extLst>
          </p:cNvPr>
          <p:cNvSpPr>
            <a:spLocks noGrp="1"/>
          </p:cNvSpPr>
          <p:nvPr>
            <p:ph idx="1"/>
          </p:nvPr>
        </p:nvSpPr>
        <p:spPr>
          <a:xfrm>
            <a:off x="655321" y="2575034"/>
            <a:ext cx="5120113" cy="2653454"/>
          </a:xfrm>
        </p:spPr>
        <p:txBody>
          <a:bodyPr>
            <a:normAutofit lnSpcReduction="10000"/>
          </a:bodyPr>
          <a:lstStyle/>
          <a:p>
            <a:r>
              <a:rPr lang="fr-FR" sz="2400" dirty="0"/>
              <a:t>Absolument pas !</a:t>
            </a:r>
            <a:endParaRPr lang="en-US" sz="2400" dirty="0"/>
          </a:p>
          <a:p>
            <a:r>
              <a:rPr lang="fr-FR" sz="2400" dirty="0"/>
              <a:t>Pardonner ne signifie pas approuver les paroles ou les actes de l’offenseur mais cela signifie plutôt abandonner notre désir de demander réparation et de crier vengeance. C'est abandonner à Dieu notre « droit » de juger l’offenseur. </a:t>
            </a:r>
            <a:endParaRPr lang="en-US" sz="2400" dirty="0"/>
          </a:p>
        </p:txBody>
      </p:sp>
      <p:pic>
        <p:nvPicPr>
          <p:cNvPr id="5" name="Picture 4" descr="A close up of a yellow flower&#10;&#10;Description automatically generated">
            <a:extLst>
              <a:ext uri="{FF2B5EF4-FFF2-40B4-BE49-F238E27FC236}">
                <a16:creationId xmlns="" xmlns:a16="http://schemas.microsoft.com/office/drawing/2014/main" id="{68CB5AE4-6F98-EB41-9207-BD32D2A7D98F}"/>
              </a:ext>
            </a:extLst>
          </p:cNvPr>
          <p:cNvPicPr>
            <a:picLocks noChangeAspect="1"/>
          </p:cNvPicPr>
          <p:nvPr/>
        </p:nvPicPr>
        <p:blipFill rotWithShape="1">
          <a:blip r:embed="rId3"/>
          <a:srcRect r="30959"/>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377013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D5EE78-2930-2B4C-A38E-96FB132A14A4}"/>
              </a:ext>
            </a:extLst>
          </p:cNvPr>
          <p:cNvSpPr>
            <a:spLocks noGrp="1"/>
          </p:cNvSpPr>
          <p:nvPr>
            <p:ph type="title"/>
          </p:nvPr>
        </p:nvSpPr>
        <p:spPr>
          <a:xfrm>
            <a:off x="502922" y="813475"/>
            <a:ext cx="5120114" cy="1692794"/>
          </a:xfrm>
        </p:spPr>
        <p:txBody>
          <a:bodyPr>
            <a:normAutofit/>
          </a:bodyPr>
          <a:lstStyle/>
          <a:p>
            <a:r>
              <a:rPr lang="en-US" sz="2400" b="1" i="1" dirty="0" smtClean="0">
                <a:solidFill>
                  <a:schemeClr val="accent2">
                    <a:lumMod val="50000"/>
                  </a:schemeClr>
                </a:solidFill>
                <a:latin typeface="Book Antiqua" panose="02040602050305030304" pitchFamily="18" charset="0"/>
              </a:rPr>
              <a:t>Question 2</a:t>
            </a:r>
            <a:r>
              <a:rPr lang="en-US" sz="2400" b="1" i="1" dirty="0">
                <a:solidFill>
                  <a:schemeClr val="accent2">
                    <a:lumMod val="50000"/>
                  </a:schemeClr>
                </a:solidFill>
                <a:latin typeface="Book Antiqua" panose="02040602050305030304" pitchFamily="18" charset="0"/>
              </a:rPr>
              <a:t>. </a:t>
            </a:r>
            <a:r>
              <a:rPr lang="fr-FR" sz="2400" b="1" i="1" dirty="0" smtClean="0">
                <a:solidFill>
                  <a:srgbClr val="7F6000"/>
                </a:solidFill>
                <a:latin typeface="Book Antiqua"/>
                <a:cs typeface="Book Antiqua"/>
              </a:rPr>
              <a:t>Le </a:t>
            </a:r>
            <a:r>
              <a:rPr lang="fr-FR" sz="2400" b="1" i="1" dirty="0">
                <a:solidFill>
                  <a:srgbClr val="7F6000"/>
                </a:solidFill>
                <a:latin typeface="Book Antiqua"/>
                <a:cs typeface="Book Antiqua"/>
              </a:rPr>
              <a:t>pardon signifie-t-il qu'il n'y aura pas de conséquences ou de punition pour les actes répréhensibles ?</a:t>
            </a:r>
            <a:r>
              <a:rPr lang="fr-FR" sz="2400" i="1" dirty="0">
                <a:solidFill>
                  <a:srgbClr val="7F6000"/>
                </a:solidFill>
                <a:latin typeface="Book Antiqua"/>
                <a:cs typeface="Book Antiqua"/>
              </a:rPr>
              <a:t> </a:t>
            </a:r>
            <a:endParaRPr lang="en-US" sz="2400" i="1" dirty="0">
              <a:solidFill>
                <a:srgbClr val="7F6000"/>
              </a:solidFill>
              <a:latin typeface="Book Antiqua"/>
              <a:cs typeface="Book Antiqua"/>
            </a:endParaRPr>
          </a:p>
        </p:txBody>
      </p:sp>
      <p:cxnSp>
        <p:nvCxnSpPr>
          <p:cNvPr id="10" name="Straight Arrow Connector 9">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069378FE-0222-A24E-B0CD-DB9125691414}"/>
              </a:ext>
            </a:extLst>
          </p:cNvPr>
          <p:cNvSpPr>
            <a:spLocks noGrp="1"/>
          </p:cNvSpPr>
          <p:nvPr>
            <p:ph idx="1"/>
          </p:nvPr>
        </p:nvSpPr>
        <p:spPr>
          <a:xfrm>
            <a:off x="502922" y="2668818"/>
            <a:ext cx="5581356" cy="3462228"/>
          </a:xfrm>
        </p:spPr>
        <p:txBody>
          <a:bodyPr>
            <a:normAutofit/>
          </a:bodyPr>
          <a:lstStyle/>
          <a:p>
            <a:r>
              <a:rPr lang="fr-FR" sz="2400" dirty="0"/>
              <a:t>Absolument pas !</a:t>
            </a:r>
            <a:endParaRPr lang="en-US" sz="2400" dirty="0"/>
          </a:p>
          <a:p>
            <a:r>
              <a:rPr lang="fr-FR" sz="2400" dirty="0"/>
              <a:t>Enfreindre la loi de Dieu implique en récolter les conséquences. Quand Adam et Ève ont péché en mangeant du fruit de l’arbre défendu, nous ne voyons pas un Créateur en colère tapant du pied dans le jardin pour se venger et cherchant à les détruire. Il les a approchés avec douceur en disant : « Où êtes-vous ? »</a:t>
            </a:r>
            <a:endParaRPr lang="en-US" sz="2400" dirty="0"/>
          </a:p>
          <a:p>
            <a:pPr>
              <a:lnSpc>
                <a:spcPct val="100000"/>
              </a:lnSpc>
            </a:pPr>
            <a:endParaRPr lang="en-US" sz="2400" dirty="0"/>
          </a:p>
        </p:txBody>
      </p:sp>
      <p:pic>
        <p:nvPicPr>
          <p:cNvPr id="5" name="Picture 4" descr="A close up of a yellow flower&#10;&#10;Description automatically generated">
            <a:extLst>
              <a:ext uri="{FF2B5EF4-FFF2-40B4-BE49-F238E27FC236}">
                <a16:creationId xmlns="" xmlns:a16="http://schemas.microsoft.com/office/drawing/2014/main" id="{4C728CD9-02D5-6547-957E-0ADE45F17CBF}"/>
              </a:ext>
            </a:extLst>
          </p:cNvPr>
          <p:cNvPicPr>
            <a:picLocks noChangeAspect="1"/>
          </p:cNvPicPr>
          <p:nvPr/>
        </p:nvPicPr>
        <p:blipFill rotWithShape="1">
          <a:blip r:embed="rId3"/>
          <a:srcRect r="30959"/>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269242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Arrow Connector 9">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F0CB13C5-0C45-B643-B755-44212D84949D}"/>
              </a:ext>
            </a:extLst>
          </p:cNvPr>
          <p:cNvSpPr>
            <a:spLocks noGrp="1"/>
          </p:cNvSpPr>
          <p:nvPr>
            <p:ph idx="1"/>
          </p:nvPr>
        </p:nvSpPr>
        <p:spPr>
          <a:xfrm>
            <a:off x="293081" y="2680541"/>
            <a:ext cx="5482353" cy="3462228"/>
          </a:xfrm>
        </p:spPr>
        <p:txBody>
          <a:bodyPr>
            <a:normAutofit fontScale="92500" lnSpcReduction="10000"/>
          </a:bodyPr>
          <a:lstStyle/>
          <a:p>
            <a:pPr marL="0" indent="0" algn="ctr">
              <a:lnSpc>
                <a:spcPct val="150000"/>
              </a:lnSpc>
              <a:buNone/>
            </a:pPr>
            <a:r>
              <a:rPr lang="en-US" sz="2000" b="1" dirty="0" smtClean="0">
                <a:latin typeface="Avenir Next" panose="020B0503020202020204" pitchFamily="34" charset="0"/>
              </a:rPr>
              <a:t>LE PARDON NE SIGNIFIE PAS QUE NOUS EXCUSONS LES ACTES ET LES COMPORTEMENTS DES AUTRES. </a:t>
            </a:r>
          </a:p>
          <a:p>
            <a:pPr marL="0" indent="0" algn="ctr">
              <a:lnSpc>
                <a:spcPct val="150000"/>
              </a:lnSpc>
              <a:buNone/>
            </a:pPr>
            <a:r>
              <a:rPr lang="en-US" sz="2000" dirty="0" smtClean="0">
                <a:latin typeface="Avenir Next" panose="020B0503020202020204" pitchFamily="34" charset="0"/>
              </a:rPr>
              <a:t>NOUS NE LES LAISSONS PAS S’EN ALLER LIBREMENT EN ÉVITANT LES CONSÉQUENCES MAIS NOUS ABANDONNONS LA COLÈRE ET LES RESSENTIMENTS QUE NOUS AVONS DANS NOS CŒURS.</a:t>
            </a:r>
          </a:p>
          <a:p>
            <a:pPr marL="0" indent="0" algn="ctr">
              <a:lnSpc>
                <a:spcPct val="150000"/>
              </a:lnSpc>
              <a:buNone/>
            </a:pPr>
            <a:endParaRPr lang="en-US" sz="2000" dirty="0">
              <a:latin typeface="Avenir Next" panose="020B0503020202020204" pitchFamily="34" charset="0"/>
            </a:endParaRPr>
          </a:p>
        </p:txBody>
      </p:sp>
      <p:pic>
        <p:nvPicPr>
          <p:cNvPr id="5" name="Picture 4" descr="A close up of a yellow flower&#10;&#10;Description automatically generated">
            <a:extLst>
              <a:ext uri="{FF2B5EF4-FFF2-40B4-BE49-F238E27FC236}">
                <a16:creationId xmlns="" xmlns:a16="http://schemas.microsoft.com/office/drawing/2014/main" id="{76D4615F-D349-D347-894A-BF5301F04F21}"/>
              </a:ext>
            </a:extLst>
          </p:cNvPr>
          <p:cNvPicPr>
            <a:picLocks noChangeAspect="1"/>
          </p:cNvPicPr>
          <p:nvPr/>
        </p:nvPicPr>
        <p:blipFill rotWithShape="1">
          <a:blip r:embed="rId3"/>
          <a:srcRect r="30959"/>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793470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flower&#10;&#10;Description automatically generated">
            <a:extLst>
              <a:ext uri="{FF2B5EF4-FFF2-40B4-BE49-F238E27FC236}">
                <a16:creationId xmlns="" xmlns:a16="http://schemas.microsoft.com/office/drawing/2014/main" id="{7CCB0645-E104-3440-88C8-368D0FF8A7E0}"/>
              </a:ext>
            </a:extLst>
          </p:cNvPr>
          <p:cNvPicPr>
            <a:picLocks noChangeAspect="1"/>
          </p:cNvPicPr>
          <p:nvPr/>
        </p:nvPicPr>
        <p:blipFill rotWithShape="1">
          <a:blip r:embed="rId3"/>
          <a:srcRect b="25000"/>
          <a:stretch/>
        </p:blipFill>
        <p:spPr>
          <a:xfrm>
            <a:off x="0" y="10"/>
            <a:ext cx="12192000" cy="6857990"/>
          </a:xfrm>
          <a:prstGeom prst="rect">
            <a:avLst/>
          </a:prstGeom>
        </p:spPr>
      </p:pic>
      <p:sp>
        <p:nvSpPr>
          <p:cNvPr id="10"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2" name="Straight Connector 11">
            <a:extLst>
              <a:ext uri="{FF2B5EF4-FFF2-40B4-BE49-F238E27FC236}">
                <a16:creationId xmlns=""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EF7C0EF0-8023-4247-BA98-76A0D8DA2A04}"/>
              </a:ext>
            </a:extLst>
          </p:cNvPr>
          <p:cNvSpPr>
            <a:spLocks noGrp="1"/>
          </p:cNvSpPr>
          <p:nvPr>
            <p:ph idx="1"/>
          </p:nvPr>
        </p:nvSpPr>
        <p:spPr>
          <a:xfrm>
            <a:off x="574433" y="3851326"/>
            <a:ext cx="9390184" cy="2619837"/>
          </a:xfrm>
        </p:spPr>
        <p:txBody>
          <a:bodyPr anchor="ctr">
            <a:normAutofit/>
          </a:bodyPr>
          <a:lstStyle/>
          <a:p>
            <a:pPr marL="0" indent="0" algn="ctr">
              <a:lnSpc>
                <a:spcPct val="100000"/>
              </a:lnSpc>
              <a:buNone/>
            </a:pPr>
            <a:r>
              <a:rPr lang="fr-FR" i="1" dirty="0"/>
              <a:t>« </a:t>
            </a:r>
            <a:r>
              <a:rPr lang="en-US" i="1" dirty="0" err="1"/>
              <a:t>Soyez</a:t>
            </a:r>
            <a:r>
              <a:rPr lang="en-US" i="1" dirty="0"/>
              <a:t> </a:t>
            </a:r>
            <a:r>
              <a:rPr lang="en-US" i="1" dirty="0" err="1"/>
              <a:t>bons</a:t>
            </a:r>
            <a:r>
              <a:rPr lang="en-US" i="1" dirty="0"/>
              <a:t> les </a:t>
            </a:r>
            <a:r>
              <a:rPr lang="en-US" i="1" dirty="0" err="1"/>
              <a:t>uns</a:t>
            </a:r>
            <a:r>
              <a:rPr lang="en-US" i="1" dirty="0"/>
              <a:t> </a:t>
            </a:r>
            <a:r>
              <a:rPr lang="en-US" i="1" dirty="0" err="1"/>
              <a:t>envers</a:t>
            </a:r>
            <a:r>
              <a:rPr lang="en-US" i="1" dirty="0"/>
              <a:t> les </a:t>
            </a:r>
            <a:r>
              <a:rPr lang="en-US" i="1" dirty="0" err="1"/>
              <a:t>autres</a:t>
            </a:r>
            <a:r>
              <a:rPr lang="en-US" i="1" dirty="0"/>
              <a:t>, </a:t>
            </a:r>
            <a:r>
              <a:rPr lang="en-US" i="1" dirty="0" err="1"/>
              <a:t>compatissants</a:t>
            </a:r>
            <a:r>
              <a:rPr lang="en-US" i="1" dirty="0"/>
              <a:t>, </a:t>
            </a:r>
            <a:endParaRPr lang="en-US" i="1" dirty="0" smtClean="0"/>
          </a:p>
          <a:p>
            <a:pPr marL="0" indent="0" algn="ctr">
              <a:lnSpc>
                <a:spcPct val="100000"/>
              </a:lnSpc>
              <a:buNone/>
            </a:pPr>
            <a:r>
              <a:rPr lang="en-US" i="1" dirty="0" err="1" smtClean="0"/>
              <a:t>vous</a:t>
            </a:r>
            <a:r>
              <a:rPr lang="en-US" i="1" dirty="0" smtClean="0"/>
              <a:t> </a:t>
            </a:r>
            <a:r>
              <a:rPr lang="en-US" i="1" dirty="0" err="1"/>
              <a:t>pardonnant</a:t>
            </a:r>
            <a:r>
              <a:rPr lang="en-US" i="1" dirty="0"/>
              <a:t> </a:t>
            </a:r>
            <a:r>
              <a:rPr lang="en-US" i="1" dirty="0" err="1"/>
              <a:t>réciproquement</a:t>
            </a:r>
            <a:r>
              <a:rPr lang="en-US" i="1" dirty="0"/>
              <a:t>, </a:t>
            </a:r>
            <a:endParaRPr lang="en-US" i="1" dirty="0" smtClean="0"/>
          </a:p>
          <a:p>
            <a:pPr marL="0" indent="0" algn="ctr">
              <a:lnSpc>
                <a:spcPct val="100000"/>
              </a:lnSpc>
              <a:buNone/>
            </a:pPr>
            <a:r>
              <a:rPr lang="en-US" i="1" dirty="0" err="1" smtClean="0"/>
              <a:t>comme</a:t>
            </a:r>
            <a:r>
              <a:rPr lang="en-US" i="1" dirty="0" smtClean="0"/>
              <a:t> </a:t>
            </a:r>
            <a:r>
              <a:rPr lang="en-US" i="1" dirty="0" err="1"/>
              <a:t>Dieu</a:t>
            </a:r>
            <a:r>
              <a:rPr lang="en-US" i="1" dirty="0"/>
              <a:t> </a:t>
            </a:r>
            <a:r>
              <a:rPr lang="en-US" i="1" dirty="0" err="1"/>
              <a:t>vous</a:t>
            </a:r>
            <a:r>
              <a:rPr lang="en-US" i="1" dirty="0"/>
              <a:t> a </a:t>
            </a:r>
            <a:r>
              <a:rPr lang="en-US" i="1" dirty="0" err="1"/>
              <a:t>pardonné</a:t>
            </a:r>
            <a:r>
              <a:rPr lang="en-US" i="1" dirty="0"/>
              <a:t> en Christ. </a:t>
            </a:r>
            <a:r>
              <a:rPr lang="en-US" i="1" dirty="0" smtClean="0"/>
              <a:t>»</a:t>
            </a:r>
          </a:p>
          <a:p>
            <a:pPr marL="0" indent="0" algn="ctr">
              <a:lnSpc>
                <a:spcPct val="100000"/>
              </a:lnSpc>
              <a:buNone/>
            </a:pPr>
            <a:r>
              <a:rPr lang="en-US" i="1" dirty="0" err="1" smtClean="0"/>
              <a:t>Éphésiens</a:t>
            </a:r>
            <a:r>
              <a:rPr lang="en-US" i="1" dirty="0" smtClean="0"/>
              <a:t> 4:32</a:t>
            </a:r>
            <a:endParaRPr lang="en-US" i="1" dirty="0"/>
          </a:p>
          <a:p>
            <a:pPr marL="0" indent="0" algn="ctr">
              <a:buNone/>
            </a:pPr>
            <a:endParaRPr lang="en-US" dirty="0">
              <a:effectLst/>
            </a:endParaRPr>
          </a:p>
          <a:p>
            <a:pPr marL="0" indent="0" algn="ctr">
              <a:buNone/>
            </a:pPr>
            <a:endParaRPr lang="en-US" dirty="0"/>
          </a:p>
        </p:txBody>
      </p:sp>
    </p:spTree>
    <p:extLst>
      <p:ext uri="{BB962C8B-B14F-4D97-AF65-F5344CB8AC3E}">
        <p14:creationId xmlns:p14="http://schemas.microsoft.com/office/powerpoint/2010/main" val="2451164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90E8FE-EE3C-714B-9D0A-1C66370323BB}"/>
              </a:ext>
            </a:extLst>
          </p:cNvPr>
          <p:cNvSpPr>
            <a:spLocks noGrp="1"/>
          </p:cNvSpPr>
          <p:nvPr>
            <p:ph type="title"/>
          </p:nvPr>
        </p:nvSpPr>
        <p:spPr>
          <a:xfrm>
            <a:off x="655320" y="630930"/>
            <a:ext cx="4572000" cy="1692794"/>
          </a:xfrm>
        </p:spPr>
        <p:txBody>
          <a:bodyPr>
            <a:normAutofit/>
          </a:bodyPr>
          <a:lstStyle/>
          <a:p>
            <a:r>
              <a:rPr lang="en-US" sz="2400" b="1" i="1" dirty="0" smtClean="0">
                <a:solidFill>
                  <a:schemeClr val="accent2">
                    <a:lumMod val="50000"/>
                  </a:schemeClr>
                </a:solidFill>
                <a:latin typeface="Book Antiqua" panose="02040602050305030304" pitchFamily="18" charset="0"/>
              </a:rPr>
              <a:t>Question 3 : </a:t>
            </a:r>
            <a:r>
              <a:rPr lang="fr-FR" sz="2400" b="1" i="1" dirty="0">
                <a:solidFill>
                  <a:srgbClr val="7F6000"/>
                </a:solidFill>
                <a:latin typeface="Book Antiqua"/>
                <a:cs typeface="Book Antiqua"/>
              </a:rPr>
              <a:t>Sommes-nous censés pardonner aux gens même s’ils ne le demandent pas ? </a:t>
            </a:r>
            <a:endParaRPr lang="en-US" sz="2400" b="1" i="1" dirty="0">
              <a:solidFill>
                <a:srgbClr val="7F6000"/>
              </a:solidFill>
              <a:latin typeface="Book Antiqua"/>
              <a:cs typeface="Book Antiqua"/>
            </a:endParaRPr>
          </a:p>
        </p:txBody>
      </p:sp>
      <p:cxnSp>
        <p:nvCxnSpPr>
          <p:cNvPr id="10" name="Straight Arrow Connector 9">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D3614F78-5241-2C49-82A6-AFF71B5809C3}"/>
              </a:ext>
            </a:extLst>
          </p:cNvPr>
          <p:cNvSpPr>
            <a:spLocks noGrp="1"/>
          </p:cNvSpPr>
          <p:nvPr>
            <p:ph idx="1"/>
          </p:nvPr>
        </p:nvSpPr>
        <p:spPr>
          <a:xfrm>
            <a:off x="538092" y="2680541"/>
            <a:ext cx="4795910" cy="2887916"/>
          </a:xfrm>
        </p:spPr>
        <p:txBody>
          <a:bodyPr>
            <a:normAutofit/>
          </a:bodyPr>
          <a:lstStyle/>
          <a:p>
            <a:pPr>
              <a:lnSpc>
                <a:spcPct val="100000"/>
              </a:lnSpc>
            </a:pPr>
            <a:r>
              <a:rPr lang="fr-FR" sz="2400" dirty="0"/>
              <a:t>Alors qu'il était cloué à la croix, Jésus a regardé ses bourreaux qui abusaient de lui et a dit : « </a:t>
            </a:r>
            <a:r>
              <a:rPr lang="en-US" sz="2400" dirty="0" err="1"/>
              <a:t>Père</a:t>
            </a:r>
            <a:r>
              <a:rPr lang="en-US" sz="2400" dirty="0"/>
              <a:t>, </a:t>
            </a:r>
            <a:r>
              <a:rPr lang="en-US" sz="2400" dirty="0" err="1"/>
              <a:t>pardonne-leur</a:t>
            </a:r>
            <a:r>
              <a:rPr lang="en-US" sz="2400" dirty="0"/>
              <a:t>, car </a:t>
            </a:r>
            <a:r>
              <a:rPr lang="en-US" sz="2400" dirty="0" err="1"/>
              <a:t>ils</a:t>
            </a:r>
            <a:r>
              <a:rPr lang="en-US" sz="2400" dirty="0"/>
              <a:t> ne </a:t>
            </a:r>
            <a:r>
              <a:rPr lang="en-US" sz="2400" dirty="0" err="1"/>
              <a:t>savent</a:t>
            </a:r>
            <a:r>
              <a:rPr lang="en-US" sz="2400" dirty="0"/>
              <a:t> </a:t>
            </a:r>
            <a:r>
              <a:rPr lang="en-US" sz="2400" dirty="0" err="1"/>
              <a:t>ce</a:t>
            </a:r>
            <a:r>
              <a:rPr lang="en-US" sz="2400" dirty="0"/>
              <a:t> </a:t>
            </a:r>
            <a:r>
              <a:rPr lang="en-US" sz="2400" dirty="0" err="1"/>
              <a:t>qu'ils</a:t>
            </a:r>
            <a:r>
              <a:rPr lang="en-US" sz="2400" dirty="0"/>
              <a:t> font. </a:t>
            </a:r>
            <a:r>
              <a:rPr lang="fr-FR" sz="2400" dirty="0"/>
              <a:t>» (Luc 23:34). </a:t>
            </a:r>
            <a:endParaRPr lang="en-US" sz="2400" dirty="0"/>
          </a:p>
        </p:txBody>
      </p:sp>
      <p:pic>
        <p:nvPicPr>
          <p:cNvPr id="5" name="Picture 4" descr="A close up of a yellow flower&#10;&#10;Description automatically generated">
            <a:extLst>
              <a:ext uri="{FF2B5EF4-FFF2-40B4-BE49-F238E27FC236}">
                <a16:creationId xmlns="" xmlns:a16="http://schemas.microsoft.com/office/drawing/2014/main" id="{120DD191-87AE-1149-9389-28EB1A95CF78}"/>
              </a:ext>
            </a:extLst>
          </p:cNvPr>
          <p:cNvPicPr>
            <a:picLocks noChangeAspect="1"/>
          </p:cNvPicPr>
          <p:nvPr/>
        </p:nvPicPr>
        <p:blipFill rotWithShape="1">
          <a:blip r:embed="rId3"/>
          <a:srcRect r="30959"/>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487170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A2F5F2-E8E6-D042-90B5-A2A6B891BE5A}"/>
              </a:ext>
            </a:extLst>
          </p:cNvPr>
          <p:cNvSpPr>
            <a:spLocks noGrp="1"/>
          </p:cNvSpPr>
          <p:nvPr>
            <p:ph type="title"/>
          </p:nvPr>
        </p:nvSpPr>
        <p:spPr>
          <a:xfrm>
            <a:off x="655320" y="365125"/>
            <a:ext cx="5120114" cy="1692794"/>
          </a:xfrm>
        </p:spPr>
        <p:txBody>
          <a:bodyPr>
            <a:normAutofit/>
          </a:bodyPr>
          <a:lstStyle/>
          <a:p>
            <a:endParaRPr lang="en-US"/>
          </a:p>
        </p:txBody>
      </p:sp>
      <p:cxnSp>
        <p:nvCxnSpPr>
          <p:cNvPr id="10" name="Straight Arrow Connector 9">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A9A41285-81D9-1448-B673-8ADEBA3983D6}"/>
              </a:ext>
            </a:extLst>
          </p:cNvPr>
          <p:cNvSpPr>
            <a:spLocks noGrp="1"/>
          </p:cNvSpPr>
          <p:nvPr>
            <p:ph idx="1"/>
          </p:nvPr>
        </p:nvSpPr>
        <p:spPr>
          <a:xfrm>
            <a:off x="655321" y="2575034"/>
            <a:ext cx="5120113" cy="3462228"/>
          </a:xfrm>
        </p:spPr>
        <p:txBody>
          <a:bodyPr>
            <a:noAutofit/>
          </a:bodyPr>
          <a:lstStyle/>
          <a:p>
            <a:pPr marL="0" indent="0">
              <a:buNone/>
            </a:pPr>
            <a:r>
              <a:rPr lang="fr-FR" sz="2400" dirty="0"/>
              <a:t>Sur la croix, Jésus a intercédé pour tous ses accusateurs, agresseurs et déserteurs, et un centurion romain se tenant à proximité a entendu sa prière désintéressée. Étonné par l'activité surnaturelle entourant la crucifixion et par l'esprit surnaturel de tendresse et de pardon en Jésus de Nazareth, le centurion s'est exclamé : « </a:t>
            </a:r>
            <a:r>
              <a:rPr lang="en-US" sz="2400" dirty="0" err="1"/>
              <a:t>Cet</a:t>
            </a:r>
            <a:r>
              <a:rPr lang="en-US" sz="2400" dirty="0"/>
              <a:t> </a:t>
            </a:r>
            <a:r>
              <a:rPr lang="en-US" sz="2400" dirty="0" err="1"/>
              <a:t>homme</a:t>
            </a:r>
            <a:r>
              <a:rPr lang="en-US" sz="2400" dirty="0"/>
              <a:t> </a:t>
            </a:r>
            <a:r>
              <a:rPr lang="en-US" sz="2400" dirty="0" err="1"/>
              <a:t>était</a:t>
            </a:r>
            <a:r>
              <a:rPr lang="en-US" sz="2400" dirty="0"/>
              <a:t> </a:t>
            </a:r>
            <a:r>
              <a:rPr lang="en-US" sz="2400" dirty="0" err="1"/>
              <a:t>vraiment</a:t>
            </a:r>
            <a:r>
              <a:rPr lang="en-US" sz="2400" dirty="0"/>
              <a:t> le </a:t>
            </a:r>
            <a:r>
              <a:rPr lang="en-US" sz="2400" dirty="0" err="1"/>
              <a:t>Fils</a:t>
            </a:r>
            <a:r>
              <a:rPr lang="en-US" sz="2400" dirty="0"/>
              <a:t> de </a:t>
            </a:r>
            <a:r>
              <a:rPr lang="en-US" sz="2400" dirty="0" err="1"/>
              <a:t>Dieu</a:t>
            </a:r>
            <a:r>
              <a:rPr lang="en-US" sz="2400" dirty="0"/>
              <a:t>! </a:t>
            </a:r>
            <a:r>
              <a:rPr lang="fr-FR" sz="2400" dirty="0"/>
              <a:t>» (Marc 15:39, BDS). </a:t>
            </a:r>
            <a:endParaRPr lang="en-US" sz="2400" dirty="0"/>
          </a:p>
        </p:txBody>
      </p:sp>
      <p:pic>
        <p:nvPicPr>
          <p:cNvPr id="5" name="Picture 4" descr="A close up of a yellow flower&#10;&#10;Description automatically generated">
            <a:extLst>
              <a:ext uri="{FF2B5EF4-FFF2-40B4-BE49-F238E27FC236}">
                <a16:creationId xmlns="" xmlns:a16="http://schemas.microsoft.com/office/drawing/2014/main" id="{25A9FFF9-6BCF-4644-AA9E-5DE7B9034381}"/>
              </a:ext>
            </a:extLst>
          </p:cNvPr>
          <p:cNvPicPr>
            <a:picLocks noChangeAspect="1"/>
          </p:cNvPicPr>
          <p:nvPr/>
        </p:nvPicPr>
        <p:blipFill rotWithShape="1">
          <a:blip r:embed="rId3"/>
          <a:srcRect r="30959"/>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41710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AF88D4-7216-8347-BE29-28E833B72C1A}"/>
              </a:ext>
            </a:extLst>
          </p:cNvPr>
          <p:cNvSpPr>
            <a:spLocks noGrp="1"/>
          </p:cNvSpPr>
          <p:nvPr>
            <p:ph type="title"/>
          </p:nvPr>
        </p:nvSpPr>
        <p:spPr>
          <a:xfrm>
            <a:off x="655320" y="803190"/>
            <a:ext cx="4233203" cy="1692794"/>
          </a:xfrm>
        </p:spPr>
        <p:txBody>
          <a:bodyPr>
            <a:normAutofit/>
          </a:bodyPr>
          <a:lstStyle/>
          <a:p>
            <a:pPr>
              <a:lnSpc>
                <a:spcPct val="100000"/>
              </a:lnSpc>
            </a:pPr>
            <a:r>
              <a:rPr lang="en-US" sz="2400" b="1" i="1" dirty="0" smtClean="0">
                <a:solidFill>
                  <a:schemeClr val="accent2">
                    <a:lumMod val="50000"/>
                  </a:schemeClr>
                </a:solidFill>
                <a:latin typeface="Book Antiqua" panose="02040602050305030304" pitchFamily="18" charset="0"/>
              </a:rPr>
              <a:t>Question 5 : </a:t>
            </a:r>
            <a:r>
              <a:rPr lang="fr-FR" sz="2400" b="1" i="1" dirty="0">
                <a:solidFill>
                  <a:srgbClr val="7F6000"/>
                </a:solidFill>
                <a:latin typeface="Book Antiqua"/>
                <a:cs typeface="Book Antiqua"/>
              </a:rPr>
              <a:t>Comment pouvons-nous pardonner à nos ennemis ? </a:t>
            </a:r>
            <a:endParaRPr lang="en-US" sz="2400" b="1" i="1" dirty="0">
              <a:solidFill>
                <a:srgbClr val="7F6000"/>
              </a:solidFill>
              <a:latin typeface="Book Antiqua"/>
              <a:cs typeface="Book Antiqua"/>
            </a:endParaRPr>
          </a:p>
        </p:txBody>
      </p:sp>
      <p:cxnSp>
        <p:nvCxnSpPr>
          <p:cNvPr id="10" name="Straight Arrow Connector 9">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708A5E27-B5B2-C147-AAFD-0C4C7835DED9}"/>
              </a:ext>
            </a:extLst>
          </p:cNvPr>
          <p:cNvSpPr>
            <a:spLocks noGrp="1"/>
          </p:cNvSpPr>
          <p:nvPr>
            <p:ph idx="1"/>
          </p:nvPr>
        </p:nvSpPr>
        <p:spPr>
          <a:xfrm>
            <a:off x="514645" y="2645372"/>
            <a:ext cx="5120113" cy="3462228"/>
          </a:xfrm>
        </p:spPr>
        <p:txBody>
          <a:bodyPr>
            <a:normAutofit/>
          </a:bodyPr>
          <a:lstStyle/>
          <a:p>
            <a:pPr>
              <a:lnSpc>
                <a:spcPct val="100000"/>
              </a:lnSpc>
            </a:pPr>
            <a:r>
              <a:rPr lang="fr-FR" sz="2400" dirty="0"/>
              <a:t>« </a:t>
            </a:r>
            <a:r>
              <a:rPr lang="en-US" sz="2400" dirty="0" err="1"/>
              <a:t>Aimez</a:t>
            </a:r>
            <a:r>
              <a:rPr lang="en-US" sz="2400" dirty="0"/>
              <a:t> </a:t>
            </a:r>
            <a:r>
              <a:rPr lang="en-US" sz="2400" dirty="0" err="1"/>
              <a:t>vos</a:t>
            </a:r>
            <a:r>
              <a:rPr lang="en-US" sz="2400" dirty="0"/>
              <a:t> </a:t>
            </a:r>
            <a:r>
              <a:rPr lang="en-US" sz="2400" dirty="0" err="1"/>
              <a:t>ennemis</a:t>
            </a:r>
            <a:r>
              <a:rPr lang="en-US" sz="2400" dirty="0"/>
              <a:t> et </a:t>
            </a:r>
            <a:r>
              <a:rPr lang="en-US" sz="2400" dirty="0" err="1"/>
              <a:t>priez</a:t>
            </a:r>
            <a:r>
              <a:rPr lang="en-US" sz="2400" dirty="0"/>
              <a:t> pour </a:t>
            </a:r>
            <a:r>
              <a:rPr lang="en-US" sz="2400" dirty="0" err="1"/>
              <a:t>ceux</a:t>
            </a:r>
            <a:r>
              <a:rPr lang="en-US" sz="2400" dirty="0"/>
              <a:t> qui </a:t>
            </a:r>
            <a:r>
              <a:rPr lang="en-US" sz="2400" dirty="0" err="1"/>
              <a:t>vous</a:t>
            </a:r>
            <a:r>
              <a:rPr lang="en-US" sz="2400" dirty="0"/>
              <a:t> </a:t>
            </a:r>
            <a:r>
              <a:rPr lang="en-US" sz="2400" dirty="0" err="1"/>
              <a:t>persécutent</a:t>
            </a:r>
            <a:r>
              <a:rPr lang="en-US" sz="2400" dirty="0"/>
              <a:t>. </a:t>
            </a:r>
            <a:r>
              <a:rPr lang="fr-FR" sz="2400" dirty="0"/>
              <a:t>» (Matthieu 5:44, BDS). L'apôtre Paul nous conseille : « </a:t>
            </a:r>
            <a:r>
              <a:rPr lang="en-US" sz="2400" dirty="0"/>
              <a:t>Ne </a:t>
            </a:r>
            <a:r>
              <a:rPr lang="en-US" sz="2400" dirty="0" err="1"/>
              <a:t>te</a:t>
            </a:r>
            <a:r>
              <a:rPr lang="en-US" sz="2400" dirty="0"/>
              <a:t> </a:t>
            </a:r>
            <a:r>
              <a:rPr lang="en-US" sz="2400" dirty="0" err="1"/>
              <a:t>laisse</a:t>
            </a:r>
            <a:r>
              <a:rPr lang="en-US" sz="2400" dirty="0"/>
              <a:t> pas </a:t>
            </a:r>
            <a:r>
              <a:rPr lang="en-US" sz="2400" dirty="0" err="1"/>
              <a:t>vaincre</a:t>
            </a:r>
            <a:r>
              <a:rPr lang="en-US" sz="2400" dirty="0"/>
              <a:t> par le mal, </a:t>
            </a:r>
            <a:r>
              <a:rPr lang="en-US" sz="2400" dirty="0" err="1"/>
              <a:t>mais</a:t>
            </a:r>
            <a:r>
              <a:rPr lang="en-US" sz="2400" dirty="0"/>
              <a:t> </a:t>
            </a:r>
            <a:r>
              <a:rPr lang="en-US" sz="2400" dirty="0" err="1"/>
              <a:t>surmonte</a:t>
            </a:r>
            <a:r>
              <a:rPr lang="en-US" sz="2400" dirty="0"/>
              <a:t> le mal par le </a:t>
            </a:r>
            <a:r>
              <a:rPr lang="en-US" sz="2400" dirty="0" err="1"/>
              <a:t>bien</a:t>
            </a:r>
            <a:r>
              <a:rPr lang="en-US" sz="2400" dirty="0"/>
              <a:t>. </a:t>
            </a:r>
            <a:r>
              <a:rPr lang="fr-FR" sz="2400" dirty="0"/>
              <a:t>» (Romains 12:21).</a:t>
            </a:r>
            <a:r>
              <a:rPr lang="en-US" sz="2400" dirty="0"/>
              <a:t> </a:t>
            </a:r>
          </a:p>
        </p:txBody>
      </p:sp>
      <p:pic>
        <p:nvPicPr>
          <p:cNvPr id="5" name="Picture 4" descr="A close up of a yellow flower&#10;&#10;Description automatically generated">
            <a:extLst>
              <a:ext uri="{FF2B5EF4-FFF2-40B4-BE49-F238E27FC236}">
                <a16:creationId xmlns="" xmlns:a16="http://schemas.microsoft.com/office/drawing/2014/main" id="{04B26950-EEE9-E64B-9149-4ACCCD8BD9CE}"/>
              </a:ext>
            </a:extLst>
          </p:cNvPr>
          <p:cNvPicPr>
            <a:picLocks noChangeAspect="1"/>
          </p:cNvPicPr>
          <p:nvPr/>
        </p:nvPicPr>
        <p:blipFill rotWithShape="1">
          <a:blip r:embed="rId3"/>
          <a:srcRect r="30959"/>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312520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yellow flower&#10;&#10;Description automatically generated">
            <a:extLst>
              <a:ext uri="{FF2B5EF4-FFF2-40B4-BE49-F238E27FC236}">
                <a16:creationId xmlns="" xmlns:a16="http://schemas.microsoft.com/office/drawing/2014/main" id="{CF9183D9-996F-A84E-A72B-24A53376A79B}"/>
              </a:ext>
            </a:extLst>
          </p:cNvPr>
          <p:cNvPicPr>
            <a:picLocks noChangeAspect="1"/>
          </p:cNvPicPr>
          <p:nvPr/>
        </p:nvPicPr>
        <p:blipFill rotWithShape="1">
          <a:blip r:embed="rId3"/>
          <a:srcRect t="12509" b="12491"/>
          <a:stretch/>
        </p:blipFill>
        <p:spPr>
          <a:xfrm>
            <a:off x="-1" y="10"/>
            <a:ext cx="12192000" cy="6857990"/>
          </a:xfrm>
          <a:prstGeom prst="rect">
            <a:avLst/>
          </a:prstGeom>
        </p:spPr>
      </p:pic>
      <p:sp>
        <p:nvSpPr>
          <p:cNvPr id="10"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2" name="Straight Connector 11">
            <a:extLst>
              <a:ext uri="{FF2B5EF4-FFF2-40B4-BE49-F238E27FC236}">
                <a16:creationId xmlns=""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13A364E5-4F75-3846-8CFB-9EF6878B8B98}"/>
              </a:ext>
            </a:extLst>
          </p:cNvPr>
          <p:cNvSpPr>
            <a:spLocks noGrp="1"/>
          </p:cNvSpPr>
          <p:nvPr>
            <p:ph idx="1"/>
          </p:nvPr>
        </p:nvSpPr>
        <p:spPr>
          <a:xfrm>
            <a:off x="525516" y="3452743"/>
            <a:ext cx="4593021" cy="2619839"/>
          </a:xfrm>
        </p:spPr>
        <p:txBody>
          <a:bodyPr anchor="ctr">
            <a:normAutofit/>
          </a:bodyPr>
          <a:lstStyle/>
          <a:p>
            <a:pPr marL="0" indent="0" algn="ctr">
              <a:lnSpc>
                <a:spcPct val="150000"/>
              </a:lnSpc>
              <a:buNone/>
            </a:pPr>
            <a:r>
              <a:rPr lang="en-US" sz="1800" b="1" dirty="0" smtClean="0">
                <a:solidFill>
                  <a:srgbClr val="002060"/>
                </a:solidFill>
              </a:rPr>
              <a:t>PARDONNER AUX AUTRES N’EST PAS FACILE ET CELA NE VIENT PAS TOUJOURS RAPIDEMENT, CEPENDANT IL EST IMPORTANT DE MAINTENIR LE LIEN VITAL D’UNE RELATION SAINE AVEC DIEU ET AVEC TOUS CEUX QUE NOUS RENCONTRONS.</a:t>
            </a:r>
            <a:endParaRPr lang="en-US" sz="1800" b="1" dirty="0">
              <a:solidFill>
                <a:srgbClr val="002060"/>
              </a:solidFill>
              <a:effectLst/>
            </a:endParaRPr>
          </a:p>
          <a:p>
            <a:pPr marL="0" indent="0" algn="ctr">
              <a:lnSpc>
                <a:spcPct val="150000"/>
              </a:lnSpc>
              <a:buNone/>
            </a:pPr>
            <a:endParaRPr lang="en-US" sz="1800" b="1" dirty="0">
              <a:solidFill>
                <a:srgbClr val="002060"/>
              </a:solidFill>
            </a:endParaRPr>
          </a:p>
        </p:txBody>
      </p:sp>
    </p:spTree>
    <p:extLst>
      <p:ext uri="{BB962C8B-B14F-4D97-AF65-F5344CB8AC3E}">
        <p14:creationId xmlns:p14="http://schemas.microsoft.com/office/powerpoint/2010/main" val="3718576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0DDE20-AC7A-064B-9CB4-855D3E2A30E4}"/>
              </a:ext>
            </a:extLst>
          </p:cNvPr>
          <p:cNvSpPr>
            <a:spLocks noGrp="1"/>
          </p:cNvSpPr>
          <p:nvPr>
            <p:ph type="title"/>
          </p:nvPr>
        </p:nvSpPr>
        <p:spPr>
          <a:xfrm>
            <a:off x="6746628" y="1783959"/>
            <a:ext cx="4645250" cy="2889114"/>
          </a:xfrm>
        </p:spPr>
        <p:txBody>
          <a:bodyPr vert="horz" lIns="91440" tIns="45720" rIns="91440" bIns="45720" rtlCol="0" anchor="b">
            <a:normAutofit fontScale="90000"/>
          </a:bodyPr>
          <a:lstStyle/>
          <a:p>
            <a:pPr algn="ctr">
              <a:lnSpc>
                <a:spcPct val="100000"/>
              </a:lnSpc>
            </a:pPr>
            <a:r>
              <a:rPr lang="en-US" sz="4200" b="1" cap="small" dirty="0" smtClean="0">
                <a:latin typeface="Avenir Next" panose="020B0503020202020204" pitchFamily="34" charset="0"/>
              </a:rPr>
              <a:t>QUATRE OUTILS</a:t>
            </a:r>
            <a:r>
              <a:rPr lang="en-US" sz="4200" b="1" cap="small" dirty="0">
                <a:latin typeface="Avenir Next" panose="020B0503020202020204" pitchFamily="34" charset="0"/>
              </a:rPr>
              <a:t/>
            </a:r>
            <a:br>
              <a:rPr lang="en-US" sz="4200" b="1" cap="small" dirty="0">
                <a:latin typeface="Avenir Next" panose="020B0503020202020204" pitchFamily="34" charset="0"/>
              </a:rPr>
            </a:br>
            <a:r>
              <a:rPr lang="en-US" sz="4200" b="1" cap="small" dirty="0" smtClean="0">
                <a:latin typeface="Avenir Next" panose="020B0503020202020204" pitchFamily="34" charset="0"/>
              </a:rPr>
              <a:t>POUR AVOIR</a:t>
            </a:r>
            <a:br>
              <a:rPr lang="en-US" sz="4200" b="1" cap="small" dirty="0" smtClean="0">
                <a:latin typeface="Avenir Next" panose="020B0503020202020204" pitchFamily="34" charset="0"/>
              </a:rPr>
            </a:br>
            <a:r>
              <a:rPr lang="en-US" sz="4200" b="1" cap="small" dirty="0" smtClean="0">
                <a:solidFill>
                  <a:srgbClr val="FFFF00"/>
                </a:solidFill>
                <a:latin typeface="Avenir Next" panose="020B0503020202020204" pitchFamily="34" charset="0"/>
              </a:rPr>
              <a:t>UN COEUR AIMANT ET QUI PARDONNE</a:t>
            </a:r>
            <a:r>
              <a:rPr lang="en-US" sz="4200" dirty="0">
                <a:solidFill>
                  <a:srgbClr val="FFFF00"/>
                </a:solidFill>
                <a:effectLst/>
                <a:latin typeface="Avenir Next" panose="020B0503020202020204" pitchFamily="34" charset="0"/>
              </a:rPr>
              <a:t/>
            </a:r>
            <a:br>
              <a:rPr lang="en-US" sz="4200" dirty="0">
                <a:solidFill>
                  <a:srgbClr val="FFFF00"/>
                </a:solidFill>
                <a:effectLst/>
                <a:latin typeface="Avenir Next" panose="020B0503020202020204" pitchFamily="34" charset="0"/>
              </a:rPr>
            </a:br>
            <a:endParaRPr lang="en-US" sz="4200" dirty="0">
              <a:solidFill>
                <a:srgbClr val="FFFF00"/>
              </a:solidFill>
              <a:latin typeface="Avenir Next" panose="020B0503020202020204" pitchFamily="34" charset="0"/>
            </a:endParaRPr>
          </a:p>
        </p:txBody>
      </p:sp>
      <p:sp>
        <p:nvSpPr>
          <p:cNvPr id="3" name="Content Placeholder 2">
            <a:extLst>
              <a:ext uri="{FF2B5EF4-FFF2-40B4-BE49-F238E27FC236}">
                <a16:creationId xmlns="" xmlns:a16="http://schemas.microsoft.com/office/drawing/2014/main" id="{0993AF87-72B0-804F-BDD3-3E9F2D9DB25C}"/>
              </a:ext>
            </a:extLst>
          </p:cNvPr>
          <p:cNvSpPr>
            <a:spLocks noGrp="1"/>
          </p:cNvSpPr>
          <p:nvPr>
            <p:ph idx="1"/>
          </p:nvPr>
        </p:nvSpPr>
        <p:spPr>
          <a:xfrm>
            <a:off x="6781796" y="4469541"/>
            <a:ext cx="4645250" cy="1147863"/>
          </a:xfrm>
        </p:spPr>
        <p:txBody>
          <a:bodyPr vert="horz" lIns="91440" tIns="45720" rIns="91440" bIns="45720" rtlCol="0" anchor="t">
            <a:normAutofit/>
          </a:bodyPr>
          <a:lstStyle/>
          <a:p>
            <a:r>
              <a:rPr lang="fr-FR" sz="2400" i="1" dirty="0"/>
              <a:t>Ces quatre outils </a:t>
            </a:r>
            <a:r>
              <a:rPr lang="fr-FR" sz="2400" i="1" dirty="0" smtClean="0"/>
              <a:t>permettent de récolter </a:t>
            </a:r>
            <a:r>
              <a:rPr lang="fr-FR" sz="2400" i="1" dirty="0"/>
              <a:t>la moisson d'un cœur qui aime et qui pardonne.</a:t>
            </a:r>
            <a:endParaRPr lang="en-US" sz="2400" i="1" dirty="0"/>
          </a:p>
        </p:txBody>
      </p:sp>
      <p:sp>
        <p:nvSpPr>
          <p:cNvPr id="10" name="Freeform: Shape 9">
            <a:extLst>
              <a:ext uri="{FF2B5EF4-FFF2-40B4-BE49-F238E27FC236}">
                <a16:creationId xmlns="" xmlns:a16="http://schemas.microsoft.com/office/drawing/2014/main" id="{1DB7C82F-AB7E-4F0C-B829-FA1B9C4151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yellow flower&#10;&#10;Description automatically generated">
            <a:extLst>
              <a:ext uri="{FF2B5EF4-FFF2-40B4-BE49-F238E27FC236}">
                <a16:creationId xmlns="" xmlns:a16="http://schemas.microsoft.com/office/drawing/2014/main" id="{A66BBE6F-DB1D-5A45-A557-3CCCEE7DAF40}"/>
              </a:ext>
            </a:extLst>
          </p:cNvPr>
          <p:cNvPicPr>
            <a:picLocks noChangeAspect="1"/>
          </p:cNvPicPr>
          <p:nvPr/>
        </p:nvPicPr>
        <p:blipFill rotWithShape="1">
          <a:blip r:embed="rId3"/>
          <a:srcRect r="34119"/>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4189876067"/>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DE60EF-6067-C047-B2D6-A27B211D5B4F}"/>
              </a:ext>
            </a:extLst>
          </p:cNvPr>
          <p:cNvSpPr>
            <a:spLocks noGrp="1"/>
          </p:cNvSpPr>
          <p:nvPr>
            <p:ph type="title"/>
          </p:nvPr>
        </p:nvSpPr>
        <p:spPr>
          <a:xfrm>
            <a:off x="656492" y="1203062"/>
            <a:ext cx="6729045" cy="1312688"/>
          </a:xfrm>
        </p:spPr>
        <p:txBody>
          <a:bodyPr>
            <a:normAutofit/>
          </a:bodyPr>
          <a:lstStyle/>
          <a:p>
            <a:r>
              <a:rPr lang="en-US" sz="3200" dirty="0">
                <a:solidFill>
                  <a:srgbClr val="FFFF00"/>
                </a:solidFill>
                <a:latin typeface="Avenir Next" panose="020B0503020202020204" pitchFamily="34" charset="0"/>
              </a:rPr>
              <a:t>1. </a:t>
            </a:r>
            <a:r>
              <a:rPr lang="en-US" sz="3200" dirty="0" smtClean="0">
                <a:solidFill>
                  <a:srgbClr val="FFFF00"/>
                </a:solidFill>
                <a:latin typeface="Avenir Next" panose="020B0503020202020204" pitchFamily="34" charset="0"/>
              </a:rPr>
              <a:t>NOMMEZ </a:t>
            </a:r>
            <a:r>
              <a:rPr lang="en-US" sz="3200" b="1" dirty="0" smtClean="0">
                <a:solidFill>
                  <a:srgbClr val="FFFF00"/>
                </a:solidFill>
                <a:latin typeface="Avenir Next" panose="020B0503020202020204" pitchFamily="34" charset="0"/>
              </a:rPr>
              <a:t>L’OFFENSEUR.</a:t>
            </a:r>
            <a:endParaRPr lang="en-US" sz="3200" b="1" dirty="0">
              <a:solidFill>
                <a:srgbClr val="FFFF00"/>
              </a:solidFill>
              <a:latin typeface="Avenir Next" panose="020B0503020202020204" pitchFamily="34" charset="0"/>
            </a:endParaRPr>
          </a:p>
        </p:txBody>
      </p:sp>
      <p:sp>
        <p:nvSpPr>
          <p:cNvPr id="3" name="Content Placeholder 2">
            <a:extLst>
              <a:ext uri="{FF2B5EF4-FFF2-40B4-BE49-F238E27FC236}">
                <a16:creationId xmlns="" xmlns:a16="http://schemas.microsoft.com/office/drawing/2014/main" id="{40674D6A-A725-FF4A-BF98-A8B063CEDE09}"/>
              </a:ext>
            </a:extLst>
          </p:cNvPr>
          <p:cNvSpPr>
            <a:spLocks noGrp="1"/>
          </p:cNvSpPr>
          <p:nvPr>
            <p:ph idx="1"/>
          </p:nvPr>
        </p:nvSpPr>
        <p:spPr>
          <a:xfrm>
            <a:off x="539263" y="2701046"/>
            <a:ext cx="5820780" cy="2140585"/>
          </a:xfrm>
        </p:spPr>
        <p:txBody>
          <a:bodyPr anchor="t">
            <a:normAutofit/>
          </a:bodyPr>
          <a:lstStyle/>
          <a:p>
            <a:pPr marL="0" indent="0" algn="ctr">
              <a:lnSpc>
                <a:spcPct val="150000"/>
              </a:lnSpc>
              <a:buNone/>
            </a:pPr>
            <a:r>
              <a:rPr lang="fr-FR" sz="2400" dirty="0"/>
              <a:t>Reconnaissez que l’offenseur vous a fait du mal et qu’il vous est difficile de pardonner.</a:t>
            </a:r>
            <a:r>
              <a:rPr lang="en-US" sz="2400" dirty="0"/>
              <a:t> </a:t>
            </a:r>
          </a:p>
        </p:txBody>
      </p:sp>
      <p:sp>
        <p:nvSpPr>
          <p:cNvPr id="10" name="Freeform: Shape 9">
            <a:extLst>
              <a:ext uri="{FF2B5EF4-FFF2-40B4-BE49-F238E27FC236}">
                <a16:creationId xmlns="" xmlns:a16="http://schemas.microsoft.com/office/drawing/2014/main" id="{CF62D2A7-8207-488C-9F46-316BA81A16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yellow flower&#10;&#10;Description automatically generated">
            <a:extLst>
              <a:ext uri="{FF2B5EF4-FFF2-40B4-BE49-F238E27FC236}">
                <a16:creationId xmlns="" xmlns:a16="http://schemas.microsoft.com/office/drawing/2014/main" id="{D77EA994-0625-F845-962B-DECDC65C8CF3}"/>
              </a:ext>
            </a:extLst>
          </p:cNvPr>
          <p:cNvPicPr>
            <a:picLocks noChangeAspect="1"/>
          </p:cNvPicPr>
          <p:nvPr/>
        </p:nvPicPr>
        <p:blipFill rotWithShape="1">
          <a:blip r:embed="rId3"/>
          <a:srcRect r="27827"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201300449"/>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8A9FC7-ACBF-A641-9652-CED7F36E5A6C}"/>
              </a:ext>
            </a:extLst>
          </p:cNvPr>
          <p:cNvSpPr>
            <a:spLocks noGrp="1"/>
          </p:cNvSpPr>
          <p:nvPr>
            <p:ph type="title"/>
          </p:nvPr>
        </p:nvSpPr>
        <p:spPr>
          <a:xfrm>
            <a:off x="762001" y="803325"/>
            <a:ext cx="6693876" cy="1325563"/>
          </a:xfrm>
        </p:spPr>
        <p:txBody>
          <a:bodyPr>
            <a:normAutofit/>
          </a:bodyPr>
          <a:lstStyle/>
          <a:p>
            <a:r>
              <a:rPr lang="en-US" sz="3200" dirty="0">
                <a:solidFill>
                  <a:srgbClr val="FFFF00"/>
                </a:solidFill>
                <a:latin typeface="Avenir Next" panose="020B0503020202020204" pitchFamily="34" charset="0"/>
              </a:rPr>
              <a:t>2. </a:t>
            </a:r>
            <a:r>
              <a:rPr lang="en-US" sz="3200" b="1" dirty="0" smtClean="0">
                <a:solidFill>
                  <a:srgbClr val="FFFF00"/>
                </a:solidFill>
                <a:latin typeface="Avenir Next" panose="020B0503020202020204" pitchFamily="34" charset="0"/>
              </a:rPr>
              <a:t>PRIEZ POUR </a:t>
            </a:r>
            <a:r>
              <a:rPr lang="en-US" sz="3200" dirty="0" smtClean="0">
                <a:solidFill>
                  <a:srgbClr val="FFFF00"/>
                </a:solidFill>
                <a:latin typeface="Avenir Next" panose="020B0503020202020204" pitchFamily="34" charset="0"/>
              </a:rPr>
              <a:t>L’OFFENSEUR</a:t>
            </a:r>
            <a:endParaRPr lang="en-US" sz="3200" dirty="0">
              <a:solidFill>
                <a:srgbClr val="FFFF00"/>
              </a:solidFill>
              <a:latin typeface="Avenir Next" panose="020B0503020202020204" pitchFamily="34" charset="0"/>
            </a:endParaRPr>
          </a:p>
        </p:txBody>
      </p:sp>
      <p:sp>
        <p:nvSpPr>
          <p:cNvPr id="3" name="Content Placeholder 2">
            <a:extLst>
              <a:ext uri="{FF2B5EF4-FFF2-40B4-BE49-F238E27FC236}">
                <a16:creationId xmlns="" xmlns:a16="http://schemas.microsoft.com/office/drawing/2014/main" id="{92BA2D8F-9D0F-D144-A7CF-86E2B2F8A746}"/>
              </a:ext>
            </a:extLst>
          </p:cNvPr>
          <p:cNvSpPr>
            <a:spLocks noGrp="1"/>
          </p:cNvSpPr>
          <p:nvPr>
            <p:ph idx="1"/>
          </p:nvPr>
        </p:nvSpPr>
        <p:spPr>
          <a:xfrm>
            <a:off x="762000" y="2279018"/>
            <a:ext cx="5609220" cy="3375920"/>
          </a:xfrm>
        </p:spPr>
        <p:txBody>
          <a:bodyPr anchor="t">
            <a:normAutofit/>
          </a:bodyPr>
          <a:lstStyle/>
          <a:p>
            <a:pPr marL="0" indent="0" algn="ctr">
              <a:lnSpc>
                <a:spcPct val="110000"/>
              </a:lnSpc>
              <a:buNone/>
            </a:pPr>
            <a:r>
              <a:rPr lang="fr-FR" sz="2400" dirty="0"/>
              <a:t>En cherchant à pardonner, imaginez le meilleur de l’offenseur et souvenez-vous de votre propre péché. Priez pour lui, pour vous-même. Demandez à un ami, un petit groupe de prier pour vous. </a:t>
            </a:r>
            <a:endParaRPr lang="en-US" sz="2400" dirty="0"/>
          </a:p>
        </p:txBody>
      </p:sp>
      <p:sp>
        <p:nvSpPr>
          <p:cNvPr id="10" name="Freeform: Shape 9">
            <a:extLst>
              <a:ext uri="{FF2B5EF4-FFF2-40B4-BE49-F238E27FC236}">
                <a16:creationId xmlns="" xmlns:a16="http://schemas.microsoft.com/office/drawing/2014/main" id="{CF62D2A7-8207-488C-9F46-316BA81A16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yellow flower&#10;&#10;Description automatically generated">
            <a:extLst>
              <a:ext uri="{FF2B5EF4-FFF2-40B4-BE49-F238E27FC236}">
                <a16:creationId xmlns="" xmlns:a16="http://schemas.microsoft.com/office/drawing/2014/main" id="{0E8A804A-9533-6947-9DB7-47F933532819}"/>
              </a:ext>
            </a:extLst>
          </p:cNvPr>
          <p:cNvPicPr>
            <a:picLocks noChangeAspect="1"/>
          </p:cNvPicPr>
          <p:nvPr/>
        </p:nvPicPr>
        <p:blipFill rotWithShape="1">
          <a:blip r:embed="rId3"/>
          <a:srcRect r="27827"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94534111"/>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4303DF-698A-B744-AC97-5733A79597B7}"/>
              </a:ext>
            </a:extLst>
          </p:cNvPr>
          <p:cNvSpPr>
            <a:spLocks noGrp="1"/>
          </p:cNvSpPr>
          <p:nvPr>
            <p:ph type="title"/>
          </p:nvPr>
        </p:nvSpPr>
        <p:spPr>
          <a:xfrm>
            <a:off x="762001" y="1166738"/>
            <a:ext cx="6283568" cy="1325563"/>
          </a:xfrm>
        </p:spPr>
        <p:txBody>
          <a:bodyPr>
            <a:normAutofit fontScale="90000"/>
          </a:bodyPr>
          <a:lstStyle/>
          <a:p>
            <a:r>
              <a:rPr lang="en-US" sz="3200" dirty="0">
                <a:solidFill>
                  <a:srgbClr val="FFFF00"/>
                </a:solidFill>
                <a:latin typeface="Avenir Next" panose="020B0503020202020204" pitchFamily="34" charset="0"/>
              </a:rPr>
              <a:t>3. </a:t>
            </a:r>
            <a:r>
              <a:rPr lang="en-US" sz="3200" dirty="0" smtClean="0">
                <a:solidFill>
                  <a:srgbClr val="FFFF00"/>
                </a:solidFill>
                <a:latin typeface="Avenir Next" panose="020B0503020202020204" pitchFamily="34" charset="0"/>
              </a:rPr>
              <a:t>RÉCLAMEZ LES </a:t>
            </a:r>
            <a:r>
              <a:rPr lang="en-US" sz="3200" b="1" dirty="0" smtClean="0">
                <a:solidFill>
                  <a:srgbClr val="FFFF00"/>
                </a:solidFill>
                <a:latin typeface="Avenir Next" panose="020B0503020202020204" pitchFamily="34" charset="0"/>
              </a:rPr>
              <a:t>PROMESSES BIBLIQUES.</a:t>
            </a:r>
            <a:r>
              <a:rPr lang="en-US" sz="3200" b="1" dirty="0">
                <a:solidFill>
                  <a:srgbClr val="FFFF00"/>
                </a:solidFill>
                <a:latin typeface="Avenir Next" panose="020B0503020202020204" pitchFamily="34" charset="0"/>
              </a:rPr>
              <a:t/>
            </a:r>
            <a:br>
              <a:rPr lang="en-US" sz="3200" b="1" dirty="0">
                <a:solidFill>
                  <a:srgbClr val="FFFF00"/>
                </a:solidFill>
                <a:latin typeface="Avenir Next" panose="020B0503020202020204" pitchFamily="34" charset="0"/>
              </a:rPr>
            </a:br>
            <a:endParaRPr lang="en-US" sz="3200" b="1" dirty="0">
              <a:solidFill>
                <a:srgbClr val="FFFF00"/>
              </a:solidFill>
              <a:latin typeface="Avenir Next" panose="020B0503020202020204" pitchFamily="34" charset="0"/>
            </a:endParaRPr>
          </a:p>
        </p:txBody>
      </p:sp>
      <p:sp>
        <p:nvSpPr>
          <p:cNvPr id="3" name="Content Placeholder 2">
            <a:extLst>
              <a:ext uri="{FF2B5EF4-FFF2-40B4-BE49-F238E27FC236}">
                <a16:creationId xmlns="" xmlns:a16="http://schemas.microsoft.com/office/drawing/2014/main" id="{A9C500B7-27C0-2E45-B5EB-AA5F965D48B3}"/>
              </a:ext>
            </a:extLst>
          </p:cNvPr>
          <p:cNvSpPr>
            <a:spLocks noGrp="1"/>
          </p:cNvSpPr>
          <p:nvPr>
            <p:ph idx="1"/>
          </p:nvPr>
        </p:nvSpPr>
        <p:spPr>
          <a:xfrm>
            <a:off x="433755" y="2279018"/>
            <a:ext cx="6131169" cy="3899044"/>
          </a:xfrm>
        </p:spPr>
        <p:txBody>
          <a:bodyPr anchor="t">
            <a:normAutofit/>
          </a:bodyPr>
          <a:lstStyle/>
          <a:p>
            <a:r>
              <a:rPr lang="fr-FR" sz="2400" dirty="0" smtClean="0"/>
              <a:t>« </a:t>
            </a:r>
            <a:r>
              <a:rPr lang="en-US" sz="2400" dirty="0"/>
              <a:t>Aux </a:t>
            </a:r>
            <a:r>
              <a:rPr lang="en-US" sz="2400" dirty="0" err="1"/>
              <a:t>hommes</a:t>
            </a:r>
            <a:r>
              <a:rPr lang="en-US" sz="2400" dirty="0"/>
              <a:t> </a:t>
            </a:r>
            <a:r>
              <a:rPr lang="en-US" sz="2400" dirty="0" err="1"/>
              <a:t>cela</a:t>
            </a:r>
            <a:r>
              <a:rPr lang="en-US" sz="2400" dirty="0"/>
              <a:t> </a:t>
            </a:r>
            <a:r>
              <a:rPr lang="en-US" sz="2400" dirty="0" err="1"/>
              <a:t>est</a:t>
            </a:r>
            <a:r>
              <a:rPr lang="en-US" sz="2400" dirty="0"/>
              <a:t> impossible, </a:t>
            </a:r>
            <a:r>
              <a:rPr lang="en-US" sz="2400" dirty="0" err="1"/>
              <a:t>mais</a:t>
            </a:r>
            <a:r>
              <a:rPr lang="en-US" sz="2400" dirty="0"/>
              <a:t> </a:t>
            </a:r>
            <a:r>
              <a:rPr lang="en-US" sz="2400" dirty="0" err="1"/>
              <a:t>à</a:t>
            </a:r>
            <a:r>
              <a:rPr lang="en-US" sz="2400" dirty="0"/>
              <a:t> </a:t>
            </a:r>
            <a:r>
              <a:rPr lang="en-US" sz="2400" dirty="0" err="1"/>
              <a:t>Dieu</a:t>
            </a:r>
            <a:r>
              <a:rPr lang="en-US" sz="2400" dirty="0"/>
              <a:t> tout </a:t>
            </a:r>
            <a:r>
              <a:rPr lang="en-US" sz="2400" dirty="0" err="1"/>
              <a:t>est</a:t>
            </a:r>
            <a:r>
              <a:rPr lang="en-US" sz="2400" dirty="0"/>
              <a:t> possible. </a:t>
            </a:r>
            <a:r>
              <a:rPr lang="fr-FR" sz="2400" dirty="0"/>
              <a:t>» (Matthieu 19:26)</a:t>
            </a:r>
            <a:r>
              <a:rPr lang="fr-FR" sz="2400" dirty="0" smtClean="0"/>
              <a:t>.</a:t>
            </a:r>
          </a:p>
          <a:p>
            <a:r>
              <a:rPr lang="fr-FR" sz="2400" dirty="0" smtClean="0"/>
              <a:t>« </a:t>
            </a:r>
            <a:r>
              <a:rPr lang="en-US" sz="2400" dirty="0"/>
              <a:t>Je </a:t>
            </a:r>
            <a:r>
              <a:rPr lang="en-US" sz="2400" dirty="0" err="1"/>
              <a:t>puis</a:t>
            </a:r>
            <a:r>
              <a:rPr lang="en-US" sz="2400" dirty="0"/>
              <a:t> tout par </a:t>
            </a:r>
            <a:r>
              <a:rPr lang="en-US" sz="2400" dirty="0" err="1"/>
              <a:t>celui</a:t>
            </a:r>
            <a:r>
              <a:rPr lang="en-US" sz="2400" dirty="0"/>
              <a:t> qui me </a:t>
            </a:r>
            <a:r>
              <a:rPr lang="en-US" sz="2400" dirty="0" err="1"/>
              <a:t>fortifie</a:t>
            </a:r>
            <a:r>
              <a:rPr lang="en-US" sz="2400" dirty="0"/>
              <a:t>. </a:t>
            </a:r>
            <a:r>
              <a:rPr lang="fr-FR" sz="2400" dirty="0"/>
              <a:t>» (</a:t>
            </a:r>
            <a:r>
              <a:rPr lang="fr-FR" sz="2400" dirty="0" err="1"/>
              <a:t>Philippiens</a:t>
            </a:r>
            <a:r>
              <a:rPr lang="fr-FR" sz="2400" dirty="0"/>
              <a:t> 4:13).</a:t>
            </a:r>
            <a:endParaRPr lang="en-US" sz="2400" dirty="0"/>
          </a:p>
          <a:p>
            <a:r>
              <a:rPr lang="fr-FR" sz="2400" dirty="0" smtClean="0"/>
              <a:t>« </a:t>
            </a:r>
            <a:r>
              <a:rPr lang="en-US" sz="2400" dirty="0" err="1"/>
              <a:t>Aimez</a:t>
            </a:r>
            <a:r>
              <a:rPr lang="en-US" sz="2400" dirty="0"/>
              <a:t> </a:t>
            </a:r>
            <a:r>
              <a:rPr lang="en-US" sz="2400" dirty="0" err="1"/>
              <a:t>vos</a:t>
            </a:r>
            <a:r>
              <a:rPr lang="en-US" sz="2400" dirty="0"/>
              <a:t> </a:t>
            </a:r>
            <a:r>
              <a:rPr lang="en-US" sz="2400" dirty="0" err="1"/>
              <a:t>ennemis</a:t>
            </a:r>
            <a:r>
              <a:rPr lang="en-US" sz="2400" dirty="0"/>
              <a:t> et </a:t>
            </a:r>
            <a:r>
              <a:rPr lang="en-US" sz="2400" dirty="0" err="1"/>
              <a:t>priez</a:t>
            </a:r>
            <a:r>
              <a:rPr lang="en-US" sz="2400" dirty="0"/>
              <a:t> pour </a:t>
            </a:r>
            <a:r>
              <a:rPr lang="en-US" sz="2400" dirty="0" err="1"/>
              <a:t>ceux</a:t>
            </a:r>
            <a:r>
              <a:rPr lang="en-US" sz="2400" dirty="0"/>
              <a:t> qui </a:t>
            </a:r>
            <a:r>
              <a:rPr lang="en-US" sz="2400" dirty="0" err="1"/>
              <a:t>vous</a:t>
            </a:r>
            <a:r>
              <a:rPr lang="en-US" sz="2400" dirty="0"/>
              <a:t> </a:t>
            </a:r>
            <a:r>
              <a:rPr lang="en-US" sz="2400" dirty="0" err="1"/>
              <a:t>persécutent</a:t>
            </a:r>
            <a:r>
              <a:rPr lang="en-US" sz="2400" dirty="0"/>
              <a:t>. </a:t>
            </a:r>
            <a:r>
              <a:rPr lang="fr-FR" sz="2400" dirty="0"/>
              <a:t>» (Matthieu 5:44, BDS).</a:t>
            </a:r>
            <a:endParaRPr lang="en-US" sz="2400" dirty="0"/>
          </a:p>
          <a:p>
            <a:r>
              <a:rPr lang="fr-FR" sz="2400" dirty="0" smtClean="0"/>
              <a:t>« </a:t>
            </a:r>
            <a:r>
              <a:rPr lang="en-US" sz="2400" dirty="0"/>
              <a:t>Ne </a:t>
            </a:r>
            <a:r>
              <a:rPr lang="en-US" sz="2400" dirty="0" err="1"/>
              <a:t>te</a:t>
            </a:r>
            <a:r>
              <a:rPr lang="en-US" sz="2400" dirty="0"/>
              <a:t> </a:t>
            </a:r>
            <a:r>
              <a:rPr lang="en-US" sz="2400" dirty="0" err="1"/>
              <a:t>laisse</a:t>
            </a:r>
            <a:r>
              <a:rPr lang="en-US" sz="2400" dirty="0"/>
              <a:t> pas </a:t>
            </a:r>
            <a:r>
              <a:rPr lang="en-US" sz="2400" dirty="0" err="1"/>
              <a:t>vaincre</a:t>
            </a:r>
            <a:r>
              <a:rPr lang="en-US" sz="2400" dirty="0"/>
              <a:t> par le mal, </a:t>
            </a:r>
            <a:r>
              <a:rPr lang="en-US" sz="2400" dirty="0" err="1"/>
              <a:t>mais</a:t>
            </a:r>
            <a:r>
              <a:rPr lang="en-US" sz="2400" dirty="0"/>
              <a:t> </a:t>
            </a:r>
            <a:r>
              <a:rPr lang="en-US" sz="2400" dirty="0" err="1"/>
              <a:t>surmonte</a:t>
            </a:r>
            <a:r>
              <a:rPr lang="en-US" sz="2400" dirty="0"/>
              <a:t> le mal par le </a:t>
            </a:r>
            <a:r>
              <a:rPr lang="en-US" sz="2400" dirty="0" err="1"/>
              <a:t>bien</a:t>
            </a:r>
            <a:r>
              <a:rPr lang="en-US" sz="2400" dirty="0"/>
              <a:t>. </a:t>
            </a:r>
            <a:r>
              <a:rPr lang="fr-FR" sz="2400" dirty="0"/>
              <a:t>» (Romains 12:21).</a:t>
            </a:r>
            <a:endParaRPr lang="en-US" sz="2400" dirty="0"/>
          </a:p>
          <a:p>
            <a:pPr algn="ctr">
              <a:lnSpc>
                <a:spcPct val="100000"/>
              </a:lnSpc>
            </a:pPr>
            <a:endParaRPr lang="en-US" sz="2000" dirty="0"/>
          </a:p>
        </p:txBody>
      </p:sp>
      <p:sp>
        <p:nvSpPr>
          <p:cNvPr id="10" name="Freeform: Shape 9">
            <a:extLst>
              <a:ext uri="{FF2B5EF4-FFF2-40B4-BE49-F238E27FC236}">
                <a16:creationId xmlns="" xmlns:a16="http://schemas.microsoft.com/office/drawing/2014/main" id="{CF62D2A7-8207-488C-9F46-316BA81A16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yellow flower&#10;&#10;Description automatically generated">
            <a:extLst>
              <a:ext uri="{FF2B5EF4-FFF2-40B4-BE49-F238E27FC236}">
                <a16:creationId xmlns="" xmlns:a16="http://schemas.microsoft.com/office/drawing/2014/main" id="{B238A19C-4A58-D746-A005-BA512FF5F471}"/>
              </a:ext>
            </a:extLst>
          </p:cNvPr>
          <p:cNvPicPr>
            <a:picLocks noChangeAspect="1"/>
          </p:cNvPicPr>
          <p:nvPr/>
        </p:nvPicPr>
        <p:blipFill rotWithShape="1">
          <a:blip r:embed="rId3"/>
          <a:srcRect r="27827"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513632243"/>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9D79D6-80CC-FC4D-9A67-89A72883DA94}"/>
              </a:ext>
            </a:extLst>
          </p:cNvPr>
          <p:cNvSpPr>
            <a:spLocks noGrp="1"/>
          </p:cNvSpPr>
          <p:nvPr>
            <p:ph type="title"/>
          </p:nvPr>
        </p:nvSpPr>
        <p:spPr>
          <a:xfrm>
            <a:off x="762000" y="803325"/>
            <a:ext cx="7725508" cy="1325563"/>
          </a:xfrm>
        </p:spPr>
        <p:txBody>
          <a:bodyPr>
            <a:normAutofit/>
          </a:bodyPr>
          <a:lstStyle/>
          <a:p>
            <a:r>
              <a:rPr lang="en-US" sz="3200" dirty="0">
                <a:solidFill>
                  <a:srgbClr val="FFFF00"/>
                </a:solidFill>
                <a:latin typeface="Avenir Next" panose="020B0503020202020204" pitchFamily="34" charset="0"/>
              </a:rPr>
              <a:t>4. </a:t>
            </a:r>
            <a:r>
              <a:rPr lang="en-US" sz="3200" b="1" dirty="0" smtClean="0">
                <a:solidFill>
                  <a:srgbClr val="FFFF00"/>
                </a:solidFill>
                <a:latin typeface="Avenir Next" panose="020B0503020202020204" pitchFamily="34" charset="0"/>
              </a:rPr>
              <a:t>PRATIQUEZ </a:t>
            </a:r>
            <a:r>
              <a:rPr lang="en-US" sz="3200" dirty="0" smtClean="0">
                <a:solidFill>
                  <a:srgbClr val="FFFF00"/>
                </a:solidFill>
                <a:latin typeface="Avenir Next" panose="020B0503020202020204" pitchFamily="34" charset="0"/>
              </a:rPr>
              <a:t>LE PARDON.</a:t>
            </a:r>
            <a:endParaRPr lang="en-US" sz="3200" dirty="0">
              <a:solidFill>
                <a:srgbClr val="FFFF00"/>
              </a:solidFill>
              <a:latin typeface="Avenir Next" panose="020B0503020202020204" pitchFamily="34" charset="0"/>
            </a:endParaRPr>
          </a:p>
        </p:txBody>
      </p:sp>
      <p:sp>
        <p:nvSpPr>
          <p:cNvPr id="3" name="Content Placeholder 2">
            <a:extLst>
              <a:ext uri="{FF2B5EF4-FFF2-40B4-BE49-F238E27FC236}">
                <a16:creationId xmlns="" xmlns:a16="http://schemas.microsoft.com/office/drawing/2014/main" id="{F9ED5394-5000-9540-AF36-001AB2553E90}"/>
              </a:ext>
            </a:extLst>
          </p:cNvPr>
          <p:cNvSpPr>
            <a:spLocks noGrp="1"/>
          </p:cNvSpPr>
          <p:nvPr>
            <p:ph idx="1"/>
          </p:nvPr>
        </p:nvSpPr>
        <p:spPr>
          <a:xfrm>
            <a:off x="476659" y="2451197"/>
            <a:ext cx="5968684" cy="3633081"/>
          </a:xfrm>
        </p:spPr>
        <p:txBody>
          <a:bodyPr anchor="t">
            <a:normAutofit/>
          </a:bodyPr>
          <a:lstStyle/>
          <a:p>
            <a:pPr marL="0" indent="0" algn="ctr">
              <a:lnSpc>
                <a:spcPct val="110000"/>
              </a:lnSpc>
              <a:buNone/>
            </a:pPr>
            <a:r>
              <a:rPr lang="fr-FR" sz="2400" dirty="0"/>
              <a:t>Lisez des histoires de personnages bibliques et des biographies qui ont accorder un pardon « impossible ». Même lorsque vous n'en avez pas envie, abandonnez la colère et le mal, le ressentiment et l'amertume. Ce processus apportera la guérison et vous pourrez entamer des relations saines avec les autres et avec Dieu.</a:t>
            </a:r>
            <a:r>
              <a:rPr lang="en-US" sz="2400" dirty="0"/>
              <a:t> </a:t>
            </a:r>
          </a:p>
        </p:txBody>
      </p:sp>
      <p:sp>
        <p:nvSpPr>
          <p:cNvPr id="10" name="Freeform: Shape 9">
            <a:extLst>
              <a:ext uri="{FF2B5EF4-FFF2-40B4-BE49-F238E27FC236}">
                <a16:creationId xmlns="" xmlns:a16="http://schemas.microsoft.com/office/drawing/2014/main" id="{CF62D2A7-8207-488C-9F46-316BA81A16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yellow flower&#10;&#10;Description automatically generated">
            <a:extLst>
              <a:ext uri="{FF2B5EF4-FFF2-40B4-BE49-F238E27FC236}">
                <a16:creationId xmlns="" xmlns:a16="http://schemas.microsoft.com/office/drawing/2014/main" id="{1FEBE0B6-58FB-1C48-A4C9-318999851CAB}"/>
              </a:ext>
            </a:extLst>
          </p:cNvPr>
          <p:cNvPicPr>
            <a:picLocks noChangeAspect="1"/>
          </p:cNvPicPr>
          <p:nvPr/>
        </p:nvPicPr>
        <p:blipFill rotWithShape="1">
          <a:blip r:embed="rId3"/>
          <a:srcRect r="27827"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21727334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descr="A close up of a flower&#10;&#10;Description automatically generated">
            <a:extLst>
              <a:ext uri="{FF2B5EF4-FFF2-40B4-BE49-F238E27FC236}">
                <a16:creationId xmlns="" xmlns:a16="http://schemas.microsoft.com/office/drawing/2014/main" id="{4EAF1977-87F0-084A-A4A6-4375FC433C33}"/>
              </a:ext>
            </a:extLst>
          </p:cNvPr>
          <p:cNvPicPr>
            <a:picLocks noChangeAspect="1"/>
          </p:cNvPicPr>
          <p:nvPr/>
        </p:nvPicPr>
        <p:blipFill rotWithShape="1">
          <a:blip r:embed="rId3"/>
          <a:srcRect b="25000"/>
          <a:stretch/>
        </p:blipFill>
        <p:spPr>
          <a:xfrm>
            <a:off x="0" y="10"/>
            <a:ext cx="12192000" cy="6857990"/>
          </a:xfrm>
          <a:prstGeom prst="rect">
            <a:avLst/>
          </a:prstGeom>
        </p:spPr>
      </p:pic>
      <p:sp>
        <p:nvSpPr>
          <p:cNvPr id="20"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 xmlns:a16="http://schemas.microsoft.com/office/drawing/2014/main" id="{DA19F05E-60FC-9541-922B-D43965911A21}"/>
              </a:ext>
            </a:extLst>
          </p:cNvPr>
          <p:cNvSpPr>
            <a:spLocks noGrp="1"/>
          </p:cNvSpPr>
          <p:nvPr>
            <p:ph type="title"/>
          </p:nvPr>
        </p:nvSpPr>
        <p:spPr>
          <a:xfrm>
            <a:off x="662556" y="2464931"/>
            <a:ext cx="4204137" cy="1342754"/>
          </a:xfrm>
        </p:spPr>
        <p:txBody>
          <a:bodyPr>
            <a:normAutofit/>
          </a:bodyPr>
          <a:lstStyle/>
          <a:p>
            <a:pPr algn="ctr"/>
            <a:r>
              <a:rPr lang="en-US" sz="3200" b="1" dirty="0" smtClean="0">
                <a:latin typeface="Avenir Next" panose="020B0503020202020204" pitchFamily="34" charset="0"/>
              </a:rPr>
              <a:t>OBJECTIFS</a:t>
            </a:r>
            <a:endParaRPr lang="en-US" sz="3200" b="1" dirty="0">
              <a:latin typeface="Avenir Next" panose="020B0503020202020204" pitchFamily="34" charset="0"/>
            </a:endParaRPr>
          </a:p>
        </p:txBody>
      </p:sp>
      <p:cxnSp>
        <p:nvCxnSpPr>
          <p:cNvPr id="22" name="Straight Connector 21">
            <a:extLst>
              <a:ext uri="{FF2B5EF4-FFF2-40B4-BE49-F238E27FC236}">
                <a16:creationId xmlns=""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F73DAAC2-FE09-C248-B2C9-15A6896DB9C9}"/>
              </a:ext>
            </a:extLst>
          </p:cNvPr>
          <p:cNvSpPr>
            <a:spLocks noGrp="1"/>
          </p:cNvSpPr>
          <p:nvPr>
            <p:ph idx="1"/>
          </p:nvPr>
        </p:nvSpPr>
        <p:spPr>
          <a:xfrm>
            <a:off x="959267" y="3534803"/>
            <a:ext cx="8829499" cy="2619839"/>
          </a:xfrm>
        </p:spPr>
        <p:txBody>
          <a:bodyPr anchor="ctr">
            <a:normAutofit/>
          </a:bodyPr>
          <a:lstStyle/>
          <a:p>
            <a:pPr>
              <a:lnSpc>
                <a:spcPct val="100000"/>
              </a:lnSpc>
            </a:pPr>
            <a:r>
              <a:rPr lang="fr-FR" sz="2000" dirty="0"/>
              <a:t>Notre objectif aujourd'hui est d'apprendre quelques techniques pour relever le défi d'aimer un offenseur et d’être prêt à lui pardonner. La plupart d'entre nous avons du mal à oublier et à pardonner. </a:t>
            </a:r>
            <a:endParaRPr lang="fr-FR" sz="2000" dirty="0" smtClean="0"/>
          </a:p>
          <a:p>
            <a:pPr>
              <a:lnSpc>
                <a:spcPct val="100000"/>
              </a:lnSpc>
            </a:pPr>
            <a:r>
              <a:rPr lang="fr-FR" sz="2000" dirty="0"/>
              <a:t>Nous devons saisir la portée éternelle de ce que fait un cœur qui aime et qui pardonne, d’une part pour vous — la personne offensée — et d’autre part pour celui qui a fait du tort. </a:t>
            </a:r>
            <a:endParaRPr lang="en-US" sz="2000" dirty="0"/>
          </a:p>
        </p:txBody>
      </p:sp>
    </p:spTree>
    <p:extLst>
      <p:ext uri="{BB962C8B-B14F-4D97-AF65-F5344CB8AC3E}">
        <p14:creationId xmlns:p14="http://schemas.microsoft.com/office/powerpoint/2010/main" val="3905150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flower&#10;&#10;Description automatically generated">
            <a:extLst>
              <a:ext uri="{FF2B5EF4-FFF2-40B4-BE49-F238E27FC236}">
                <a16:creationId xmlns="" xmlns:a16="http://schemas.microsoft.com/office/drawing/2014/main" id="{CB748BE4-9152-A745-9319-CEB4353F1163}"/>
              </a:ext>
            </a:extLst>
          </p:cNvPr>
          <p:cNvPicPr>
            <a:picLocks noChangeAspect="1"/>
          </p:cNvPicPr>
          <p:nvPr/>
        </p:nvPicPr>
        <p:blipFill rotWithShape="1">
          <a:blip r:embed="rId3"/>
          <a:srcRect b="25000"/>
          <a:stretch/>
        </p:blipFill>
        <p:spPr>
          <a:xfrm>
            <a:off x="0" y="10"/>
            <a:ext cx="12192000" cy="6857990"/>
          </a:xfrm>
          <a:prstGeom prst="rect">
            <a:avLst/>
          </a:prstGeom>
        </p:spPr>
      </p:pic>
      <p:sp>
        <p:nvSpPr>
          <p:cNvPr id="9"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 xmlns:a16="http://schemas.microsoft.com/office/drawing/2014/main" id="{5691BECC-C769-094A-8A11-C79E052AD24B}"/>
              </a:ext>
            </a:extLst>
          </p:cNvPr>
          <p:cNvSpPr>
            <a:spLocks noGrp="1"/>
          </p:cNvSpPr>
          <p:nvPr>
            <p:ph type="title"/>
          </p:nvPr>
        </p:nvSpPr>
        <p:spPr>
          <a:xfrm>
            <a:off x="709448" y="2500100"/>
            <a:ext cx="4204137" cy="1342754"/>
          </a:xfrm>
        </p:spPr>
        <p:txBody>
          <a:bodyPr>
            <a:normAutofit/>
          </a:bodyPr>
          <a:lstStyle/>
          <a:p>
            <a:pPr algn="ctr"/>
            <a:r>
              <a:rPr lang="en-US" sz="2800" b="1" dirty="0" smtClean="0">
                <a:latin typeface="Avenir Next" panose="020B0503020202020204" pitchFamily="34" charset="0"/>
              </a:rPr>
              <a:t>LE RÊVE</a:t>
            </a:r>
            <a:endParaRPr lang="en-US" sz="2800" b="1" dirty="0">
              <a:latin typeface="Avenir Next" panose="020B0503020202020204" pitchFamily="34" charset="0"/>
            </a:endParaRPr>
          </a:p>
        </p:txBody>
      </p:sp>
      <p:cxnSp>
        <p:nvCxnSpPr>
          <p:cNvPr id="11" name="Straight Connector 10">
            <a:extLst>
              <a:ext uri="{FF2B5EF4-FFF2-40B4-BE49-F238E27FC236}">
                <a16:creationId xmlns=""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15E2868F-A7EE-5942-BF6C-4544E0AFF5CB}"/>
              </a:ext>
            </a:extLst>
          </p:cNvPr>
          <p:cNvSpPr>
            <a:spLocks noGrp="1"/>
          </p:cNvSpPr>
          <p:nvPr>
            <p:ph idx="1"/>
          </p:nvPr>
        </p:nvSpPr>
        <p:spPr>
          <a:xfrm>
            <a:off x="1580586" y="3280150"/>
            <a:ext cx="8559869" cy="2194558"/>
          </a:xfrm>
        </p:spPr>
        <p:txBody>
          <a:bodyPr anchor="ctr">
            <a:normAutofit/>
          </a:bodyPr>
          <a:lstStyle/>
          <a:p>
            <a:pPr>
              <a:lnSpc>
                <a:spcPct val="100000"/>
              </a:lnSpc>
            </a:pPr>
            <a:r>
              <a:rPr lang="fr-FR" sz="2400" dirty="0"/>
              <a:t>Esaü se préparait à faire la guerre à son frère Jacob. Il était rempli de rage et voulait se venger. Mais dans un rêve cette nuit-là, il reçut un cœur aimant et indulgent envers Jacob. </a:t>
            </a:r>
            <a:endParaRPr lang="en-US" sz="2400" dirty="0"/>
          </a:p>
        </p:txBody>
      </p:sp>
    </p:spTree>
    <p:extLst>
      <p:ext uri="{BB962C8B-B14F-4D97-AF65-F5344CB8AC3E}">
        <p14:creationId xmlns:p14="http://schemas.microsoft.com/office/powerpoint/2010/main" val="3088881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3104B0-C843-7B47-9361-7977D4757EE8}"/>
              </a:ext>
            </a:extLst>
          </p:cNvPr>
          <p:cNvSpPr>
            <a:spLocks noGrp="1"/>
          </p:cNvSpPr>
          <p:nvPr>
            <p:ph type="title"/>
          </p:nvPr>
        </p:nvSpPr>
        <p:spPr>
          <a:xfrm>
            <a:off x="6069608" y="2268656"/>
            <a:ext cx="5319433" cy="2076333"/>
          </a:xfrm>
        </p:spPr>
        <p:txBody>
          <a:bodyPr vert="horz" lIns="91440" tIns="45720" rIns="91440" bIns="45720" rtlCol="0" anchor="t">
            <a:normAutofit/>
          </a:bodyPr>
          <a:lstStyle/>
          <a:p>
            <a:r>
              <a:rPr lang="en-US" sz="4800" b="1" kern="1200" dirty="0">
                <a:solidFill>
                  <a:schemeClr val="bg1"/>
                </a:solidFill>
                <a:latin typeface="+mj-lt"/>
                <a:ea typeface="+mj-ea"/>
                <a:cs typeface="+mj-cs"/>
              </a:rPr>
              <a:t>STORY </a:t>
            </a:r>
          </a:p>
        </p:txBody>
      </p:sp>
      <p:pic>
        <p:nvPicPr>
          <p:cNvPr id="6" name="Picture 5">
            <a:extLst>
              <a:ext uri="{FF2B5EF4-FFF2-40B4-BE49-F238E27FC236}">
                <a16:creationId xmlns="" xmlns:a16="http://schemas.microsoft.com/office/drawing/2014/main" id="{4B710EDB-FFCF-F645-B93B-4467B4B01C46}"/>
              </a:ext>
            </a:extLst>
          </p:cNvPr>
          <p:cNvPicPr>
            <a:picLocks noChangeAspect="1"/>
          </p:cNvPicPr>
          <p:nvPr/>
        </p:nvPicPr>
        <p:blipFill rotWithShape="1">
          <a:blip r:embed="rId3">
            <a:alphaModFix amt="35000"/>
            <a:extLst/>
          </a:blip>
          <a:srcRect b="15755"/>
          <a:stretch/>
        </p:blipFill>
        <p:spPr>
          <a:xfrm>
            <a:off x="0" y="2042"/>
            <a:ext cx="12192000" cy="6855958"/>
          </a:xfrm>
          <a:prstGeom prst="rect">
            <a:avLst/>
          </a:prstGeom>
        </p:spPr>
      </p:pic>
      <p:sp>
        <p:nvSpPr>
          <p:cNvPr id="16" name="Freeform: Shape 15">
            <a:extLst>
              <a:ext uri="{FF2B5EF4-FFF2-40B4-BE49-F238E27FC236}">
                <a16:creationId xmlns="" xmlns:a16="http://schemas.microsoft.com/office/drawing/2014/main" id="{F72D119F-8562-42DA-AE9A-70D44FDCFD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0" y="0"/>
            <a:ext cx="5389868"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lose up of a flower&#10;&#10;Description automatically generated">
            <a:extLst>
              <a:ext uri="{FF2B5EF4-FFF2-40B4-BE49-F238E27FC236}">
                <a16:creationId xmlns="" xmlns:a16="http://schemas.microsoft.com/office/drawing/2014/main" id="{2F9BA3EF-CF55-1E45-BE4A-D8FC0DEEF3AA}"/>
              </a:ext>
            </a:extLst>
          </p:cNvPr>
          <p:cNvPicPr>
            <a:picLocks noChangeAspect="1"/>
          </p:cNvPicPr>
          <p:nvPr/>
        </p:nvPicPr>
        <p:blipFill rotWithShape="1">
          <a:blip r:embed="rId4"/>
          <a:srcRect r="36787"/>
          <a:stretch/>
        </p:blipFill>
        <p:spPr>
          <a:xfrm>
            <a:off x="0" y="0"/>
            <a:ext cx="5234519" cy="6210629"/>
          </a:xfrm>
          <a:custGeom>
            <a:avLst/>
            <a:gdLst>
              <a:gd name="connsiteX0" fmla="*/ 1082595 w 5234519"/>
              <a:gd name="connsiteY0" fmla="*/ 0 h 6210629"/>
              <a:gd name="connsiteX1" fmla="*/ 3027450 w 5234519"/>
              <a:gd name="connsiteY1" fmla="*/ 0 h 6210629"/>
              <a:gd name="connsiteX2" fmla="*/ 3291029 w 5234519"/>
              <a:gd name="connsiteY2" fmla="*/ 96471 h 6210629"/>
              <a:gd name="connsiteX3" fmla="*/ 5234519 w 5234519"/>
              <a:gd name="connsiteY3" fmla="*/ 3028517 h 6210629"/>
              <a:gd name="connsiteX4" fmla="*/ 2052407 w 5234519"/>
              <a:gd name="connsiteY4" fmla="*/ 6210629 h 6210629"/>
              <a:gd name="connsiteX5" fmla="*/ 28288 w 5234519"/>
              <a:gd name="connsiteY5" fmla="*/ 5483989 h 6210629"/>
              <a:gd name="connsiteX6" fmla="*/ 0 w 5234519"/>
              <a:gd name="connsiteY6" fmla="*/ 5458279 h 6210629"/>
              <a:gd name="connsiteX7" fmla="*/ 0 w 5234519"/>
              <a:gd name="connsiteY7" fmla="*/ 598754 h 6210629"/>
              <a:gd name="connsiteX8" fmla="*/ 28288 w 5234519"/>
              <a:gd name="connsiteY8" fmla="*/ 573044 h 6210629"/>
              <a:gd name="connsiteX9" fmla="*/ 958290 w 5234519"/>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
        <p:nvSpPr>
          <p:cNvPr id="8" name="TextBox 7">
            <a:extLst>
              <a:ext uri="{FF2B5EF4-FFF2-40B4-BE49-F238E27FC236}">
                <a16:creationId xmlns="" xmlns:a16="http://schemas.microsoft.com/office/drawing/2014/main" id="{D2D3C7D9-C018-C641-9DAB-A0E309AA7699}"/>
              </a:ext>
            </a:extLst>
          </p:cNvPr>
          <p:cNvSpPr txBox="1"/>
          <p:nvPr/>
        </p:nvSpPr>
        <p:spPr>
          <a:xfrm>
            <a:off x="406318" y="2766646"/>
            <a:ext cx="3233867" cy="769441"/>
          </a:xfrm>
          <a:prstGeom prst="rect">
            <a:avLst/>
          </a:prstGeom>
          <a:noFill/>
        </p:spPr>
        <p:txBody>
          <a:bodyPr wrap="none" rtlCol="0">
            <a:spAutoFit/>
          </a:bodyPr>
          <a:lstStyle/>
          <a:p>
            <a:pPr algn="ctr"/>
            <a:r>
              <a:rPr lang="en-US" sz="4400" b="1" dirty="0" smtClean="0">
                <a:solidFill>
                  <a:schemeClr val="bg1"/>
                </a:solidFill>
                <a:latin typeface="Avenir Next" panose="020B0503020202020204" pitchFamily="34" charset="0"/>
              </a:rPr>
              <a:t>L’HISTOIRE</a:t>
            </a:r>
            <a:endParaRPr lang="en-US" sz="4400" b="1"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231861352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flower&#10;&#10;Description automatically generated">
            <a:extLst>
              <a:ext uri="{FF2B5EF4-FFF2-40B4-BE49-F238E27FC236}">
                <a16:creationId xmlns="" xmlns:a16="http://schemas.microsoft.com/office/drawing/2014/main" id="{CF118FAB-1118-DE41-ACA2-89AB88014896}"/>
              </a:ext>
            </a:extLst>
          </p:cNvPr>
          <p:cNvPicPr>
            <a:picLocks noChangeAspect="1"/>
          </p:cNvPicPr>
          <p:nvPr/>
        </p:nvPicPr>
        <p:blipFill rotWithShape="1">
          <a:blip r:embed="rId3"/>
          <a:srcRect b="25000"/>
          <a:stretch/>
        </p:blipFill>
        <p:spPr>
          <a:xfrm>
            <a:off x="0" y="10"/>
            <a:ext cx="12192000" cy="6857990"/>
          </a:xfrm>
          <a:prstGeom prst="rect">
            <a:avLst/>
          </a:prstGeom>
        </p:spPr>
      </p:pic>
      <p:sp>
        <p:nvSpPr>
          <p:cNvPr id="9"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F3C99401-5E52-E24D-A1C4-7FAC2CB2D3D5}"/>
              </a:ext>
            </a:extLst>
          </p:cNvPr>
          <p:cNvSpPr>
            <a:spLocks noGrp="1"/>
          </p:cNvSpPr>
          <p:nvPr>
            <p:ph idx="1"/>
          </p:nvPr>
        </p:nvSpPr>
        <p:spPr>
          <a:xfrm>
            <a:off x="1249945" y="3328970"/>
            <a:ext cx="8008884" cy="2619839"/>
          </a:xfrm>
        </p:spPr>
        <p:txBody>
          <a:bodyPr anchor="ctr">
            <a:normAutofit/>
          </a:bodyPr>
          <a:lstStyle/>
          <a:p>
            <a:pPr marL="0" indent="0">
              <a:buNone/>
            </a:pPr>
            <a:r>
              <a:rPr lang="fr-FR" sz="2400" dirty="0" smtClean="0"/>
              <a:t>• </a:t>
            </a:r>
            <a:r>
              <a:rPr lang="fr-FR" sz="2400" dirty="0"/>
              <a:t>C'est un acte puissant</a:t>
            </a:r>
            <a:r>
              <a:rPr lang="fr-FR" sz="2400" dirty="0" smtClean="0"/>
              <a:t>.</a:t>
            </a:r>
            <a:endParaRPr lang="en-US" sz="2400" dirty="0"/>
          </a:p>
          <a:p>
            <a:pPr marL="0" indent="0">
              <a:buNone/>
            </a:pPr>
            <a:r>
              <a:rPr lang="fr-FR" sz="2400" dirty="0" smtClean="0"/>
              <a:t>• </a:t>
            </a:r>
            <a:r>
              <a:rPr lang="fr-FR" sz="2400" dirty="0"/>
              <a:t>Il bouleverse nos cœurs et nous laisse sans voix.</a:t>
            </a:r>
            <a:endParaRPr lang="en-US" sz="2400" dirty="0"/>
          </a:p>
          <a:p>
            <a:pPr marL="0" indent="0">
              <a:buNone/>
            </a:pPr>
            <a:r>
              <a:rPr lang="fr-FR" sz="2400" dirty="0"/>
              <a:t>• Il nous amène à nous interroger : « Comment pouvez-vous trouver dans votre cœur le pardon pour un acte aussi odieux ? Le cœur humain naturel cherche à se venger. »</a:t>
            </a:r>
            <a:endParaRPr lang="en-US" sz="2400" dirty="0"/>
          </a:p>
          <a:p>
            <a:pPr>
              <a:lnSpc>
                <a:spcPct val="100000"/>
              </a:lnSpc>
            </a:pPr>
            <a:endParaRPr lang="en-US" sz="2400" dirty="0"/>
          </a:p>
        </p:txBody>
      </p:sp>
    </p:spTree>
    <p:extLst>
      <p:ext uri="{BB962C8B-B14F-4D97-AF65-F5344CB8AC3E}">
        <p14:creationId xmlns:p14="http://schemas.microsoft.com/office/powerpoint/2010/main" val="2971911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flower&#10;&#10;Description automatically generated">
            <a:extLst>
              <a:ext uri="{FF2B5EF4-FFF2-40B4-BE49-F238E27FC236}">
                <a16:creationId xmlns="" xmlns:a16="http://schemas.microsoft.com/office/drawing/2014/main" id="{A3EC7695-F76A-724F-83C6-0EF76743BB34}"/>
              </a:ext>
            </a:extLst>
          </p:cNvPr>
          <p:cNvPicPr>
            <a:picLocks noChangeAspect="1"/>
          </p:cNvPicPr>
          <p:nvPr/>
        </p:nvPicPr>
        <p:blipFill rotWithShape="1">
          <a:blip r:embed="rId3"/>
          <a:srcRect b="25000"/>
          <a:stretch/>
        </p:blipFill>
        <p:spPr>
          <a:xfrm>
            <a:off x="0" y="10"/>
            <a:ext cx="12192000" cy="6857990"/>
          </a:xfrm>
          <a:prstGeom prst="rect">
            <a:avLst/>
          </a:prstGeom>
        </p:spPr>
      </p:pic>
      <p:sp>
        <p:nvSpPr>
          <p:cNvPr id="9"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 xmlns:a16="http://schemas.microsoft.com/office/drawing/2014/main" id="{DD19349F-56D8-A744-88EB-1F4F0F366986}"/>
              </a:ext>
            </a:extLst>
          </p:cNvPr>
          <p:cNvSpPr>
            <a:spLocks noGrp="1"/>
          </p:cNvSpPr>
          <p:nvPr>
            <p:ph type="title"/>
          </p:nvPr>
        </p:nvSpPr>
        <p:spPr>
          <a:xfrm>
            <a:off x="316525" y="2497011"/>
            <a:ext cx="5290341" cy="1369289"/>
          </a:xfrm>
        </p:spPr>
        <p:txBody>
          <a:bodyPr>
            <a:noAutofit/>
          </a:bodyPr>
          <a:lstStyle/>
          <a:p>
            <a:pPr algn="ctr">
              <a:lnSpc>
                <a:spcPct val="100000"/>
              </a:lnSpc>
            </a:pPr>
            <a:r>
              <a:rPr lang="en-US" sz="2400" b="1" dirty="0" smtClean="0">
                <a:latin typeface="Avenir Next" panose="020B0503020202020204" pitchFamily="34" charset="0"/>
              </a:rPr>
              <a:t>COMMENT TROUVER LE PARDON DANS VOTRE COEUR ?</a:t>
            </a:r>
            <a:endParaRPr lang="en-US" sz="2400" dirty="0">
              <a:latin typeface="Avenir Next" panose="020B0503020202020204" pitchFamily="34" charset="0"/>
            </a:endParaRPr>
          </a:p>
        </p:txBody>
      </p:sp>
      <p:sp>
        <p:nvSpPr>
          <p:cNvPr id="3" name="Content Placeholder 2">
            <a:extLst>
              <a:ext uri="{FF2B5EF4-FFF2-40B4-BE49-F238E27FC236}">
                <a16:creationId xmlns="" xmlns:a16="http://schemas.microsoft.com/office/drawing/2014/main" id="{92E4F55D-2F6C-4E46-B141-F6544D09A512}"/>
              </a:ext>
            </a:extLst>
          </p:cNvPr>
          <p:cNvSpPr>
            <a:spLocks noGrp="1"/>
          </p:cNvSpPr>
          <p:nvPr>
            <p:ph idx="1"/>
          </p:nvPr>
        </p:nvSpPr>
        <p:spPr>
          <a:xfrm>
            <a:off x="525516" y="3417573"/>
            <a:ext cx="7938546" cy="2619839"/>
          </a:xfrm>
        </p:spPr>
        <p:txBody>
          <a:bodyPr anchor="ctr">
            <a:normAutofit/>
          </a:bodyPr>
          <a:lstStyle/>
          <a:p>
            <a:pPr marL="0" indent="0">
              <a:lnSpc>
                <a:spcPct val="100000"/>
              </a:lnSpc>
              <a:buNone/>
            </a:pPr>
            <a:r>
              <a:rPr lang="en-US" sz="2400" dirty="0" smtClean="0">
                <a:effectLst/>
              </a:rPr>
              <a:t> </a:t>
            </a:r>
            <a:endParaRPr lang="en-US" sz="2400" dirty="0">
              <a:effectLst/>
            </a:endParaRPr>
          </a:p>
          <a:p>
            <a:r>
              <a:rPr lang="fr-FR" sz="2400" dirty="0" smtClean="0"/>
              <a:t>Voyons les </a:t>
            </a:r>
            <a:r>
              <a:rPr lang="fr-FR" sz="2400" dirty="0"/>
              <a:t>enseignements de Jésus lui-même pour comprendre les dimensions du pardon. Nous lirons Matthieu 18:15-17 où Jésus décrit la situation de quelqu’un offensé qui, avec un cœur aimant, affronte l’offenseur. Nous découvrirons les instructions du Christ sur le pardon.</a:t>
            </a:r>
            <a:endParaRPr lang="en-US" sz="2400" dirty="0"/>
          </a:p>
          <a:p>
            <a:pPr>
              <a:lnSpc>
                <a:spcPct val="100000"/>
              </a:lnSpc>
            </a:pPr>
            <a:endParaRPr lang="en-US" sz="2400" dirty="0"/>
          </a:p>
        </p:txBody>
      </p:sp>
    </p:spTree>
    <p:extLst>
      <p:ext uri="{BB962C8B-B14F-4D97-AF65-F5344CB8AC3E}">
        <p14:creationId xmlns:p14="http://schemas.microsoft.com/office/powerpoint/2010/main" val="241181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flower&#10;&#10;Description automatically generated">
            <a:extLst>
              <a:ext uri="{FF2B5EF4-FFF2-40B4-BE49-F238E27FC236}">
                <a16:creationId xmlns="" xmlns:a16="http://schemas.microsoft.com/office/drawing/2014/main" id="{DED01C04-6A14-9047-A354-68E10FE479CC}"/>
              </a:ext>
            </a:extLst>
          </p:cNvPr>
          <p:cNvPicPr>
            <a:picLocks noChangeAspect="1"/>
          </p:cNvPicPr>
          <p:nvPr/>
        </p:nvPicPr>
        <p:blipFill rotWithShape="1">
          <a:blip r:embed="rId3"/>
          <a:srcRect b="25000"/>
          <a:stretch/>
        </p:blipFill>
        <p:spPr>
          <a:xfrm>
            <a:off x="0" y="10"/>
            <a:ext cx="12192000" cy="6857990"/>
          </a:xfrm>
          <a:prstGeom prst="rect">
            <a:avLst/>
          </a:prstGeom>
        </p:spPr>
      </p:pic>
      <p:sp>
        <p:nvSpPr>
          <p:cNvPr id="9"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6C7C10A9-F70B-B04B-9E3A-081BA2CA38A7}"/>
              </a:ext>
            </a:extLst>
          </p:cNvPr>
          <p:cNvSpPr>
            <a:spLocks noGrp="1"/>
          </p:cNvSpPr>
          <p:nvPr>
            <p:ph idx="1"/>
          </p:nvPr>
        </p:nvSpPr>
        <p:spPr>
          <a:xfrm>
            <a:off x="560684" y="3652033"/>
            <a:ext cx="9169471" cy="2619839"/>
          </a:xfrm>
        </p:spPr>
        <p:txBody>
          <a:bodyPr anchor="ctr">
            <a:normAutofit lnSpcReduction="10000"/>
          </a:bodyPr>
          <a:lstStyle/>
          <a:p>
            <a:pPr marL="0" indent="0">
              <a:lnSpc>
                <a:spcPct val="120000"/>
              </a:lnSpc>
              <a:buNone/>
            </a:pPr>
            <a:r>
              <a:rPr lang="fr-FR" sz="2200" b="1" dirty="0"/>
              <a:t>« Si ton frère a péché, va et reprends-le entre toi et lui seul. S'il t'écoute, tu as gagné ton frère. Mais, s'il ne t'écoute pas, prends avec toi une ou deux personnes, afin que toute l'affaire se règle sur la déclaration de deux ou de trois témoins. S'il refuse de les écouter, dis-le à l'Église; et s'il refuse aussi d'écouter l'Église, qu'il soit pour toi comme un païen et un publicain. » </a:t>
            </a:r>
            <a:endParaRPr lang="fr-FR" sz="2200" b="1" dirty="0" smtClean="0"/>
          </a:p>
          <a:p>
            <a:pPr marL="0" indent="0" algn="ctr">
              <a:lnSpc>
                <a:spcPct val="120000"/>
              </a:lnSpc>
              <a:buNone/>
            </a:pPr>
            <a:r>
              <a:rPr lang="fr-FR" sz="2200" b="1" dirty="0" smtClean="0"/>
              <a:t>(</a:t>
            </a:r>
            <a:r>
              <a:rPr lang="fr-FR" sz="2200" b="1" dirty="0"/>
              <a:t>Matthieu 18</a:t>
            </a:r>
            <a:r>
              <a:rPr lang="fr-FR" sz="2200" b="1" dirty="0" smtClean="0"/>
              <a:t>:15</a:t>
            </a:r>
            <a:r>
              <a:rPr lang="fr-FR" sz="2200" b="1" dirty="0"/>
              <a:t>-17).</a:t>
            </a:r>
            <a:endParaRPr lang="en-US" sz="2200" b="1" dirty="0"/>
          </a:p>
          <a:p>
            <a:pPr marL="0" indent="0" algn="ctr">
              <a:lnSpc>
                <a:spcPct val="100000"/>
              </a:lnSpc>
              <a:buNone/>
            </a:pPr>
            <a:endParaRPr lang="en-US" sz="2000" dirty="0"/>
          </a:p>
        </p:txBody>
      </p:sp>
    </p:spTree>
    <p:extLst>
      <p:ext uri="{BB962C8B-B14F-4D97-AF65-F5344CB8AC3E}">
        <p14:creationId xmlns:p14="http://schemas.microsoft.com/office/powerpoint/2010/main" val="1260867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flower&#10;&#10;Description automatically generated">
            <a:extLst>
              <a:ext uri="{FF2B5EF4-FFF2-40B4-BE49-F238E27FC236}">
                <a16:creationId xmlns="" xmlns:a16="http://schemas.microsoft.com/office/drawing/2014/main" id="{0B3A3B75-4F5F-DF45-8682-86A391F9DC17}"/>
              </a:ext>
            </a:extLst>
          </p:cNvPr>
          <p:cNvPicPr>
            <a:picLocks noChangeAspect="1"/>
          </p:cNvPicPr>
          <p:nvPr/>
        </p:nvPicPr>
        <p:blipFill rotWithShape="1">
          <a:blip r:embed="rId3"/>
          <a:srcRect b="25000"/>
          <a:stretch/>
        </p:blipFill>
        <p:spPr>
          <a:xfrm>
            <a:off x="0" y="10"/>
            <a:ext cx="12192000" cy="6857990"/>
          </a:xfrm>
          <a:prstGeom prst="rect">
            <a:avLst/>
          </a:prstGeom>
        </p:spPr>
      </p:pic>
      <p:sp>
        <p:nvSpPr>
          <p:cNvPr id="9"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5C890422-A65E-2942-83FE-BF649C92BFBD}"/>
              </a:ext>
            </a:extLst>
          </p:cNvPr>
          <p:cNvSpPr>
            <a:spLocks noGrp="1"/>
          </p:cNvSpPr>
          <p:nvPr>
            <p:ph idx="1"/>
          </p:nvPr>
        </p:nvSpPr>
        <p:spPr>
          <a:xfrm>
            <a:off x="525516" y="3780986"/>
            <a:ext cx="8864669" cy="2619839"/>
          </a:xfrm>
        </p:spPr>
        <p:txBody>
          <a:bodyPr anchor="ctr">
            <a:normAutofit fontScale="92500"/>
          </a:bodyPr>
          <a:lstStyle/>
          <a:p>
            <a:pPr marL="0" indent="0">
              <a:buNone/>
            </a:pPr>
            <a:r>
              <a:rPr lang="fr-FR" sz="2400" dirty="0"/>
              <a:t>• La personne offensée devrait rencontrer l’offenseur.</a:t>
            </a:r>
            <a:endParaRPr lang="en-US" sz="2400" dirty="0"/>
          </a:p>
          <a:p>
            <a:pPr marL="0" indent="0">
              <a:buNone/>
            </a:pPr>
            <a:r>
              <a:rPr lang="fr-FR" sz="2400" dirty="0"/>
              <a:t>• Le but de la rencontre est d’amener à une réconciliation et à la guérison.</a:t>
            </a:r>
            <a:endParaRPr lang="en-US" sz="2400" dirty="0"/>
          </a:p>
          <a:p>
            <a:pPr marL="0" indent="0">
              <a:buNone/>
            </a:pPr>
            <a:r>
              <a:rPr lang="fr-FR" sz="2400" dirty="0"/>
              <a:t>• La personne offensée doit traiter l'affaire avec le plus grand secret, en veillant à ne pas rendre publique les faits ou le contenu de la rencontre.</a:t>
            </a:r>
            <a:endParaRPr lang="en-US" sz="2400" dirty="0"/>
          </a:p>
          <a:p>
            <a:pPr marL="0" indent="0">
              <a:buNone/>
            </a:pPr>
            <a:r>
              <a:rPr lang="fr-FR" sz="2400" dirty="0"/>
              <a:t>• Si nécessaire, cette étape peut être répétée en présence d’un ou deux témoins lors de la rencontre.</a:t>
            </a:r>
            <a:endParaRPr lang="en-US" sz="2400" dirty="0"/>
          </a:p>
          <a:p>
            <a:pPr>
              <a:lnSpc>
                <a:spcPct val="110000"/>
              </a:lnSpc>
            </a:pPr>
            <a:endParaRPr lang="en-US" sz="2400" dirty="0"/>
          </a:p>
        </p:txBody>
      </p:sp>
    </p:spTree>
    <p:extLst>
      <p:ext uri="{BB962C8B-B14F-4D97-AF65-F5344CB8AC3E}">
        <p14:creationId xmlns:p14="http://schemas.microsoft.com/office/powerpoint/2010/main" val="8486060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4160</Words>
  <Application>Microsoft Macintosh PowerPoint</Application>
  <PresentationFormat>Custom</PresentationFormat>
  <Paragraphs>215</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OBJECTIFS</vt:lpstr>
      <vt:lpstr>LE RÊVE</vt:lpstr>
      <vt:lpstr>STORY </vt:lpstr>
      <vt:lpstr>PowerPoint Presentation</vt:lpstr>
      <vt:lpstr>COMMENT TROUVER LE PARDON DANS VOTRE COEUR ?</vt:lpstr>
      <vt:lpstr>PowerPoint Presentation</vt:lpstr>
      <vt:lpstr>PowerPoint Presentation</vt:lpstr>
      <vt:lpstr>CINQ ÉTAPES POUR ATTEINDRE LE PARDON </vt:lpstr>
      <vt:lpstr>ÉTAPE 1 : RECONNAÎTRE QUE NOUS-MÊMES AVONS ÉTÉ TOTALEMENT PARDONNÉS PAR DIEU.</vt:lpstr>
      <vt:lpstr>ÉTAPE 2 : LIBÉRER L’OFFENSEUR DE LA DETTE QU’IL A (SELON VOUS) ENVERS VOUS.</vt:lpstr>
      <vt:lpstr>ÉTAPE 3 : ACCEPTER LES PERSONNES TELLES QU’ELLES SONT ET LES LIBÉRER DE TOUTE RESPONSABILITÉ DE RÉPONDRE À NOS BESOINS.</vt:lpstr>
      <vt:lpstr>ÉTAPE 4 : CONSIDÉRER CES SITUATIONS COMME DES OCCASIONS D’APPRENDRE.</vt:lpstr>
      <vt:lpstr>ÉTAPE 5 : SE RÉCONCILIER</vt:lpstr>
      <vt:lpstr>Quatre Questions sur  le Pardon </vt:lpstr>
      <vt:lpstr> Question 1. Le pardon signifie-t-il que nous devrions considérer que le péché ou le délit est sans conséquence, qu'il n'est pas si grave et qu'il peut être ignoré ? </vt:lpstr>
      <vt:lpstr>Question 2. Le pardon signifie-t-il qu'il n'y aura pas de conséquences ou de punition pour les actes répréhensibles ? </vt:lpstr>
      <vt:lpstr>PowerPoint Presentation</vt:lpstr>
      <vt:lpstr>Question 3 : Sommes-nous censés pardonner aux gens même s’ils ne le demandent pas ? </vt:lpstr>
      <vt:lpstr>PowerPoint Presentation</vt:lpstr>
      <vt:lpstr>Question 5 : Comment pouvons-nous pardonner à nos ennemis ? </vt:lpstr>
      <vt:lpstr>PowerPoint Presentation</vt:lpstr>
      <vt:lpstr>QUATRE OUTILS POUR AVOIR UN COEUR AIMANT ET QUI PARDONNE </vt:lpstr>
      <vt:lpstr>1. NOMMEZ L’OFFENSEUR.</vt:lpstr>
      <vt:lpstr>2. PRIEZ POUR L’OFFENSEUR</vt:lpstr>
      <vt:lpstr>3. RÉCLAMEZ LES PROMESSES BIBLIQUES. </vt:lpstr>
      <vt:lpstr>4. PRATIQUEZ LE PARDON.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Arrais, Raquel</dc:creator>
  <cp:lastModifiedBy>Valérie Moorooven</cp:lastModifiedBy>
  <cp:revision>15</cp:revision>
  <dcterms:created xsi:type="dcterms:W3CDTF">2019-03-20T14:45:22Z</dcterms:created>
  <dcterms:modified xsi:type="dcterms:W3CDTF">2019-05-27T18:49:02Z</dcterms:modified>
</cp:coreProperties>
</file>